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9" r:id="rId3"/>
    <p:sldId id="322" r:id="rId4"/>
    <p:sldId id="323" r:id="rId5"/>
    <p:sldId id="321" r:id="rId6"/>
    <p:sldId id="324" r:id="rId7"/>
    <p:sldId id="325" r:id="rId8"/>
    <p:sldId id="302" r:id="rId9"/>
    <p:sldId id="292" r:id="rId10"/>
    <p:sldId id="296" r:id="rId11"/>
    <p:sldId id="299" r:id="rId12"/>
    <p:sldId id="298" r:id="rId13"/>
    <p:sldId id="297" r:id="rId14"/>
    <p:sldId id="305" r:id="rId15"/>
    <p:sldId id="304" r:id="rId16"/>
    <p:sldId id="312" r:id="rId17"/>
    <p:sldId id="301" r:id="rId18"/>
    <p:sldId id="310" r:id="rId19"/>
    <p:sldId id="320" r:id="rId20"/>
    <p:sldId id="317" r:id="rId21"/>
    <p:sldId id="311" r:id="rId22"/>
    <p:sldId id="314" r:id="rId23"/>
    <p:sldId id="313" r:id="rId24"/>
    <p:sldId id="316" r:id="rId25"/>
    <p:sldId id="315" r:id="rId26"/>
    <p:sldId id="319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енрик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6634"/>
    <a:srgbClr val="89462F"/>
    <a:srgbClr val="FFFFFF"/>
    <a:srgbClr val="9C4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0" i="1">
                <a:latin typeface="Georgia" pitchFamily="18" charset="0"/>
              </a:defRPr>
            </a:pPr>
            <a:r>
              <a:rPr lang="ru-RU" sz="2400" b="0" i="1">
                <a:latin typeface="Georgia" pitchFamily="18" charset="0"/>
              </a:rPr>
              <a:t>Неблагополучные семьи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49121712170869902"/>
          <c:y val="0.13562469753992473"/>
          <c:w val="0.47224899118351932"/>
          <c:h val="0.76162726520099366"/>
        </c:manualLayout>
      </c:layout>
      <c:pieChart>
        <c:varyColors val="1"/>
        <c:ser>
          <c:idx val="0"/>
          <c:order val="0"/>
          <c:explosion val="4"/>
          <c:dPt>
            <c:idx val="0"/>
            <c:bubble3D val="0"/>
            <c:explosion val="7"/>
          </c:dPt>
          <c:dPt>
            <c:idx val="1"/>
            <c:bubble3D val="0"/>
            <c:explosion val="9"/>
          </c:dPt>
          <c:dPt>
            <c:idx val="2"/>
            <c:bubble3D val="0"/>
            <c:explosion val="7"/>
          </c:dPt>
          <c:dLbls>
            <c:dLbl>
              <c:idx val="0"/>
              <c:layout>
                <c:manualLayout>
                  <c:x val="-0.1640230752405949"/>
                  <c:y val="-0.1470024962476030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228318004964829"/>
                  <c:y val="2.48297486304146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680917883545174E-2"/>
                  <c:y val="0.162266380837729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Лист1!$C$8:$E$8</c:f>
              <c:strCache>
                <c:ptCount val="3"/>
                <c:pt idx="0">
                  <c:v>Беспризорные</c:v>
                </c:pt>
                <c:pt idx="1">
                  <c:v>Безграмотные</c:v>
                </c:pt>
                <c:pt idx="2">
                  <c:v>Проживающие в криминогенных условиях</c:v>
                </c:pt>
              </c:strCache>
            </c:strRef>
          </c:cat>
          <c:val>
            <c:numRef>
              <c:f>Лист1!$C$9:$E$9</c:f>
              <c:numCache>
                <c:formatCode>0.00%</c:formatCode>
                <c:ptCount val="3"/>
                <c:pt idx="0">
                  <c:v>0.60000000000000064</c:v>
                </c:pt>
                <c:pt idx="1">
                  <c:v>0.19000000000000061</c:v>
                </c:pt>
                <c:pt idx="2">
                  <c:v>0.12000000000000002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0.22884519243459878"/>
          <c:w val="0.35510759638551231"/>
          <c:h val="0.47401403014802046"/>
        </c:manualLayout>
      </c:layout>
      <c:overlay val="0"/>
      <c:txPr>
        <a:bodyPr/>
        <a:lstStyle/>
        <a:p>
          <a:pPr>
            <a:defRPr sz="2000" kern="0" baseline="0">
              <a:latin typeface="Georgi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E01F4-4938-4243-9B92-58BE38D0CEBC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ru-RU"/>
        </a:p>
      </dgm:t>
    </dgm:pt>
    <dgm:pt modelId="{BF119B19-E0A6-41EF-8349-9A654E147689}">
      <dgm:prSet custT="1"/>
      <dgm:spPr/>
      <dgm:t>
        <a:bodyPr/>
        <a:lstStyle/>
        <a:p>
          <a:pPr rtl="0"/>
          <a:r>
            <a:rPr lang="ru-RU" sz="1900" b="1" dirty="0" smtClean="0"/>
            <a:t>Сегодня российское общество испытывает явный </a:t>
          </a:r>
          <a:r>
            <a:rPr lang="ru-RU" sz="2200" b="1" dirty="0" smtClean="0"/>
            <a:t>дефицит духовных скреп - милосердия, сочувствия, сострадания друг другу, поддержки и взаимопомощи, - дефицит того, что всегда, во все времена исторические делало нас крепче, сильнее, чем мы всегда гордились.</a:t>
          </a:r>
          <a:endParaRPr lang="ru-RU" sz="2200" b="1" dirty="0"/>
        </a:p>
      </dgm:t>
    </dgm:pt>
    <dgm:pt modelId="{FEBAAF50-BEE5-4BBE-BCBE-1E154C2D9D6A}" type="parTrans" cxnId="{4B201453-0C73-40CA-B953-D5F73B87136D}">
      <dgm:prSet/>
      <dgm:spPr/>
      <dgm:t>
        <a:bodyPr/>
        <a:lstStyle/>
        <a:p>
          <a:endParaRPr lang="ru-RU"/>
        </a:p>
      </dgm:t>
    </dgm:pt>
    <dgm:pt modelId="{7B9536C5-A09A-480C-BEBC-8BF02DDFA077}" type="sibTrans" cxnId="{4B201453-0C73-40CA-B953-D5F73B87136D}">
      <dgm:prSet/>
      <dgm:spPr/>
      <dgm:t>
        <a:bodyPr/>
        <a:lstStyle/>
        <a:p>
          <a:endParaRPr lang="ru-RU"/>
        </a:p>
      </dgm:t>
    </dgm:pt>
    <dgm:pt modelId="{6A9C995A-4898-45C2-A3C1-5FF778F90D2D}">
      <dgm:prSet custT="1"/>
      <dgm:spPr/>
      <dgm:t>
        <a:bodyPr/>
        <a:lstStyle/>
        <a:p>
          <a:pPr rtl="0"/>
          <a:r>
            <a:rPr lang="ru-RU" sz="2000" b="1" dirty="0" smtClean="0"/>
            <a:t>Мы должны всецело поддержать институты, которые являются носителями традиционных ценностей, исторически доказали свою способность передавать их из поколения в поколение. Закон может защищать нравственность, и должен это делать, но нельзя законом установить нравственность.</a:t>
          </a:r>
          <a:endParaRPr lang="ru-RU" sz="2000" b="1" dirty="0"/>
        </a:p>
      </dgm:t>
    </dgm:pt>
    <dgm:pt modelId="{3D3E4720-040A-468B-AEA2-40B38976ECB2}" type="parTrans" cxnId="{EE84A657-2773-4AB7-ABBB-5EC948EEAC0B}">
      <dgm:prSet/>
      <dgm:spPr/>
      <dgm:t>
        <a:bodyPr/>
        <a:lstStyle/>
        <a:p>
          <a:endParaRPr lang="ru-RU"/>
        </a:p>
      </dgm:t>
    </dgm:pt>
    <dgm:pt modelId="{5CD7F403-EE46-4CB2-A025-721DE0F64992}" type="sibTrans" cxnId="{EE84A657-2773-4AB7-ABBB-5EC948EEAC0B}">
      <dgm:prSet/>
      <dgm:spPr/>
      <dgm:t>
        <a:bodyPr/>
        <a:lstStyle/>
        <a:p>
          <a:endParaRPr lang="ru-RU"/>
        </a:p>
      </dgm:t>
    </dgm:pt>
    <dgm:pt modelId="{9819DF25-2067-4F34-8887-DC037AC0442F}" type="pres">
      <dgm:prSet presAssocID="{2E5E01F4-4938-4243-9B92-58BE38D0CE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A35F0F-9BC3-43B1-BAB7-11621FDD4225}" type="pres">
      <dgm:prSet presAssocID="{BF119B19-E0A6-41EF-8349-9A654E14768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01047-6FFE-453E-A604-00CCE5EDB080}" type="pres">
      <dgm:prSet presAssocID="{7B9536C5-A09A-480C-BEBC-8BF02DDFA077}" presName="spacer" presStyleCnt="0"/>
      <dgm:spPr/>
    </dgm:pt>
    <dgm:pt modelId="{CA70FE3C-7C6A-414B-AF75-8410D6F2EFD5}" type="pres">
      <dgm:prSet presAssocID="{6A9C995A-4898-45C2-A3C1-5FF778F90D2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84A657-2773-4AB7-ABBB-5EC948EEAC0B}" srcId="{2E5E01F4-4938-4243-9B92-58BE38D0CEBC}" destId="{6A9C995A-4898-45C2-A3C1-5FF778F90D2D}" srcOrd="1" destOrd="0" parTransId="{3D3E4720-040A-468B-AEA2-40B38976ECB2}" sibTransId="{5CD7F403-EE46-4CB2-A025-721DE0F64992}"/>
    <dgm:cxn modelId="{F04EBE6F-35F0-4201-8474-6C8E10130E01}" type="presOf" srcId="{2E5E01F4-4938-4243-9B92-58BE38D0CEBC}" destId="{9819DF25-2067-4F34-8887-DC037AC0442F}" srcOrd="0" destOrd="0" presId="urn:microsoft.com/office/officeart/2005/8/layout/vList2"/>
    <dgm:cxn modelId="{4B201453-0C73-40CA-B953-D5F73B87136D}" srcId="{2E5E01F4-4938-4243-9B92-58BE38D0CEBC}" destId="{BF119B19-E0A6-41EF-8349-9A654E147689}" srcOrd="0" destOrd="0" parTransId="{FEBAAF50-BEE5-4BBE-BCBE-1E154C2D9D6A}" sibTransId="{7B9536C5-A09A-480C-BEBC-8BF02DDFA077}"/>
    <dgm:cxn modelId="{6DF98663-0EEA-4618-B9C8-CE539F723C22}" type="presOf" srcId="{6A9C995A-4898-45C2-A3C1-5FF778F90D2D}" destId="{CA70FE3C-7C6A-414B-AF75-8410D6F2EFD5}" srcOrd="0" destOrd="0" presId="urn:microsoft.com/office/officeart/2005/8/layout/vList2"/>
    <dgm:cxn modelId="{3A7A5CA1-7F42-40C6-BF17-54C12B9418DE}" type="presOf" srcId="{BF119B19-E0A6-41EF-8349-9A654E147689}" destId="{6BA35F0F-9BC3-43B1-BAB7-11621FDD4225}" srcOrd="0" destOrd="0" presId="urn:microsoft.com/office/officeart/2005/8/layout/vList2"/>
    <dgm:cxn modelId="{458E949E-4C4A-4349-98C2-21D7EB0655A9}" type="presParOf" srcId="{9819DF25-2067-4F34-8887-DC037AC0442F}" destId="{6BA35F0F-9BC3-43B1-BAB7-11621FDD4225}" srcOrd="0" destOrd="0" presId="urn:microsoft.com/office/officeart/2005/8/layout/vList2"/>
    <dgm:cxn modelId="{F788AB10-6F20-4096-803E-8829334B99FF}" type="presParOf" srcId="{9819DF25-2067-4F34-8887-DC037AC0442F}" destId="{B5F01047-6FFE-453E-A604-00CCE5EDB080}" srcOrd="1" destOrd="0" presId="urn:microsoft.com/office/officeart/2005/8/layout/vList2"/>
    <dgm:cxn modelId="{D6B330A9-6ABF-49DE-8C6C-D91FA224D431}" type="presParOf" srcId="{9819DF25-2067-4F34-8887-DC037AC0442F}" destId="{CA70FE3C-7C6A-414B-AF75-8410D6F2EFD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DE857-C334-4F2A-AC32-84CCE7B8B3E9}" type="doc">
      <dgm:prSet loTypeId="urn:microsoft.com/office/officeart/2005/8/layout/vList3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2B58D51E-BB5F-476C-A3BA-813E5C1E38AA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 algn="just"/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Организация семейной службы ОУ для раннего выявления  затруднений социализации детей и дальнейшего социально-психологического сопровождения участников образовательного процесса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0333B30-4697-442E-A944-EF0B29CBD55F}" type="parTrans" cxnId="{575BE744-A5ED-4023-B458-B71F012DE54D}">
      <dgm:prSet/>
      <dgm:spPr/>
      <dgm:t>
        <a:bodyPr/>
        <a:lstStyle/>
        <a:p>
          <a:endParaRPr lang="ru-RU"/>
        </a:p>
      </dgm:t>
    </dgm:pt>
    <dgm:pt modelId="{3B9BC650-B808-4B26-AAF3-3E617C169241}" type="sibTrans" cxnId="{575BE744-A5ED-4023-B458-B71F012DE54D}">
      <dgm:prSet/>
      <dgm:spPr/>
      <dgm:t>
        <a:bodyPr/>
        <a:lstStyle/>
        <a:p>
          <a:endParaRPr lang="ru-RU"/>
        </a:p>
      </dgm:t>
    </dgm:pt>
    <dgm:pt modelId="{B62B67AE-2B16-468E-92D0-14AA54F049D8}" type="pres">
      <dgm:prSet presAssocID="{4C1DE857-C334-4F2A-AC32-84CCE7B8B3E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DEBB50-62DC-405F-BBE1-1D441B0E6C74}" type="pres">
      <dgm:prSet presAssocID="{2B58D51E-BB5F-476C-A3BA-813E5C1E38AA}" presName="composite" presStyleCnt="0"/>
      <dgm:spPr/>
    </dgm:pt>
    <dgm:pt modelId="{FAD344C6-DF07-4B85-B75D-6DB9670D1F52}" type="pres">
      <dgm:prSet presAssocID="{2B58D51E-BB5F-476C-A3BA-813E5C1E38AA}" presName="imgShp" presStyleLbl="fgImgPlace1" presStyleIdx="0" presStyleCnt="1" custLinFactNeighborX="-14499" custLinFactNeighborY="-13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5C65A18A-80D8-4523-A3B8-1E61346E1005}" type="pres">
      <dgm:prSet presAssocID="{2B58D51E-BB5F-476C-A3BA-813E5C1E38AA}" presName="txShp" presStyleLbl="node1" presStyleIdx="0" presStyleCnt="1" custScaleX="118448" custScaleY="155303" custLinFactNeighborX="3531" custLinFactNeighborY="1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5BE744-A5ED-4023-B458-B71F012DE54D}" srcId="{4C1DE857-C334-4F2A-AC32-84CCE7B8B3E9}" destId="{2B58D51E-BB5F-476C-A3BA-813E5C1E38AA}" srcOrd="0" destOrd="0" parTransId="{10333B30-4697-442E-A944-EF0B29CBD55F}" sibTransId="{3B9BC650-B808-4B26-AAF3-3E617C169241}"/>
    <dgm:cxn modelId="{065D4517-E176-4556-A737-BEDFEEA32ACC}" type="presOf" srcId="{4C1DE857-C334-4F2A-AC32-84CCE7B8B3E9}" destId="{B62B67AE-2B16-468E-92D0-14AA54F049D8}" srcOrd="0" destOrd="0" presId="urn:microsoft.com/office/officeart/2005/8/layout/vList3#1"/>
    <dgm:cxn modelId="{53EC77D2-03D7-402B-8B2C-470B2CE28ACC}" type="presOf" srcId="{2B58D51E-BB5F-476C-A3BA-813E5C1E38AA}" destId="{5C65A18A-80D8-4523-A3B8-1E61346E1005}" srcOrd="0" destOrd="0" presId="urn:microsoft.com/office/officeart/2005/8/layout/vList3#1"/>
    <dgm:cxn modelId="{FF77E1D3-0710-474F-8CC5-5D6030E24A38}" type="presParOf" srcId="{B62B67AE-2B16-468E-92D0-14AA54F049D8}" destId="{6EDEBB50-62DC-405F-BBE1-1D441B0E6C74}" srcOrd="0" destOrd="0" presId="urn:microsoft.com/office/officeart/2005/8/layout/vList3#1"/>
    <dgm:cxn modelId="{277DEF32-E5C1-4B0F-BB78-C46E3CF6FE9D}" type="presParOf" srcId="{6EDEBB50-62DC-405F-BBE1-1D441B0E6C74}" destId="{FAD344C6-DF07-4B85-B75D-6DB9670D1F52}" srcOrd="0" destOrd="0" presId="urn:microsoft.com/office/officeart/2005/8/layout/vList3#1"/>
    <dgm:cxn modelId="{2FEEF2AD-5026-41B6-B4AE-D8F4E9BE109F}" type="presParOf" srcId="{6EDEBB50-62DC-405F-BBE1-1D441B0E6C74}" destId="{5C65A18A-80D8-4523-A3B8-1E61346E100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35F0F-9BC3-43B1-BAB7-11621FDD4225}">
      <dsp:nvSpPr>
        <dsp:cNvPr id="0" name=""/>
        <dsp:cNvSpPr/>
      </dsp:nvSpPr>
      <dsp:spPr>
        <a:xfrm>
          <a:off x="0" y="5118"/>
          <a:ext cx="6264695" cy="23370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Сегодня российское общество испытывает явный </a:t>
          </a:r>
          <a:r>
            <a:rPr lang="ru-RU" sz="2200" b="1" kern="1200" dirty="0" smtClean="0"/>
            <a:t>дефицит духовных скреп - милосердия, сочувствия, сострадания друг другу, поддержки и взаимопомощи, - дефицит того, что всегда, во все времена исторические делало нас крепче, сильнее, чем мы всегда гордились.</a:t>
          </a:r>
          <a:endParaRPr lang="ru-RU" sz="2200" b="1" kern="1200" dirty="0"/>
        </a:p>
      </dsp:txBody>
      <dsp:txXfrm>
        <a:off x="114087" y="119205"/>
        <a:ext cx="6036521" cy="2108901"/>
      </dsp:txXfrm>
    </dsp:sp>
    <dsp:sp modelId="{CA70FE3C-7C6A-414B-AF75-8410D6F2EFD5}">
      <dsp:nvSpPr>
        <dsp:cNvPr id="0" name=""/>
        <dsp:cNvSpPr/>
      </dsp:nvSpPr>
      <dsp:spPr>
        <a:xfrm>
          <a:off x="0" y="2399793"/>
          <a:ext cx="6264695" cy="23370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Мы должны всецело поддержать институты, которые являются носителями традиционных ценностей, исторически доказали свою способность передавать их из поколения в поколение. Закон может защищать нравственность, и должен это делать, но нельзя законом установить нравственность.</a:t>
          </a:r>
          <a:endParaRPr lang="ru-RU" sz="2000" b="1" kern="1200" dirty="0"/>
        </a:p>
      </dsp:txBody>
      <dsp:txXfrm>
        <a:off x="114087" y="2513880"/>
        <a:ext cx="6036521" cy="2108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5A18A-80D8-4523-A3B8-1E61346E1005}">
      <dsp:nvSpPr>
        <dsp:cNvPr id="0" name=""/>
        <dsp:cNvSpPr/>
      </dsp:nvSpPr>
      <dsp:spPr>
        <a:xfrm rot="10800000">
          <a:off x="1558224" y="285374"/>
          <a:ext cx="6720219" cy="443439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9116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Организация семейной службы ОУ для раннего выявления  затруднений социализации детей и дальнейшего социально-психологического сопровождения участников образовательного процесса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sp:txBody>
      <dsp:txXfrm rot="10800000">
        <a:off x="2666823" y="285374"/>
        <a:ext cx="5611620" cy="4434395"/>
      </dsp:txXfrm>
    </dsp:sp>
    <dsp:sp modelId="{FAD344C6-DF07-4B85-B75D-6DB9670D1F52}">
      <dsp:nvSpPr>
        <dsp:cNvPr id="0" name=""/>
        <dsp:cNvSpPr/>
      </dsp:nvSpPr>
      <dsp:spPr>
        <a:xfrm>
          <a:off x="39567" y="1028542"/>
          <a:ext cx="2855318" cy="28553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8531BB-3280-4239-8485-9B061E780AF9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F578C61-C599-446E-A924-54CE0341A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21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4B760F-AEE6-47FC-84D8-99F194B109F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4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202E8-ED3D-4DC2-8348-9D41FDE5112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7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253E9D-ACF2-433B-B4CB-26CABC66964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67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7B7BC0-DB81-4FA8-A729-5E02C83EFDF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6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630D14-E65E-45FF-9898-19D84EB893B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48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6A04AF-B801-42B3-834A-7E4F9246EEA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1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30ED1-D49D-4BC6-B1D3-778E22549EE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73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D0DF95-8977-479F-B5AD-51C1C75BA6E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26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D0DF95-8977-479F-B5AD-51C1C75BA6E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31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806F3F-A100-4C83-8116-70CD364DFFF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52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2FB110-5F7A-48BC-A935-447CB350A56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6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AB8945-6B02-41E0-B467-A9D5B7F4138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16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2E1E18-F261-4CE5-99A3-CD9761B596C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86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751D0D-B2ED-44B5-BA4D-BDCC27C24CB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98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D63A3C-7C00-4F3C-A74E-5D7132232FE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27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177276-FCB1-4D65-B552-007CA31A6D2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24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19F41A-0BF9-4063-86BE-2DF9E4F0636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2C4A63-3262-4CE5-B082-E8C9183DC9F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5056D8-7ED1-4ED5-804C-746D0545920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416EB7-04E7-4A74-BD29-89C78FE5A7C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6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413CEB-2C94-46CD-840F-B316F5DA5BE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F7EEFC-E604-4DA5-98B7-DE3A9447482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9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D3BD2E-E860-453D-8697-D20541A3B7C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BCA7D9-4561-46BB-8712-B4DDF85E812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9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B1EFF-381D-4DC3-98FD-AD463BF8E319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9EF11-5149-48D3-ADE7-E30804896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04E7-24D2-459F-8CEE-17B5FF3DCBC4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EAF69-8FC0-470E-87B0-CD4E2F752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58ECD-87CA-40A4-AC6C-FB58F4FCA34B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EB211-74D3-4341-A523-72997EB86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68515-61FF-48A1-BA71-F0820B2674A0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95DA1-D2CF-40DD-8226-291CEBDC4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513B5-3F4B-4FBF-9AD3-D8E50054423C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7D01-4075-4F0B-B1D2-0B78FE0E1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93E8-BD07-41DB-B6E1-DF234720DA65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F4D89-8521-4CB7-B218-CD62F957E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67F39-7A0C-4706-8186-24033D6C8A60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C99C-B1EB-49C2-9B7F-F054A01F0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45B0-10A5-4BDC-A47B-9A6386F9FCE3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9FD51-8D06-41EB-B6AC-E04095202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004C-982D-4A0E-9D02-35B067FAE0C0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E9A9-00F2-4154-BCD1-3257977F0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7C893-2289-41F8-B4A0-833A0F88A71C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11A-FF3B-474E-8FF0-F6C8B3ACB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DBA31-5238-43EB-A255-BECDF1158BFC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21BCA-26D7-4C9C-BCDC-F88DF443B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35117F-2656-4DC7-8EB6-7B07D397B448}" type="datetime1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9A1AA3-A5C8-4B9A-BFE8-9D09414B4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____________Microsoft_PowerPoint_97_20031.pp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Группа 7"/>
          <p:cNvGrpSpPr>
            <a:grpSpLocks/>
          </p:cNvGrpSpPr>
          <p:nvPr/>
        </p:nvGrpSpPr>
        <p:grpSpPr bwMode="auto">
          <a:xfrm rot="20544437" flipH="1">
            <a:off x="-609600" y="860425"/>
            <a:ext cx="10436225" cy="5153025"/>
            <a:chOff x="-517033" y="822825"/>
            <a:chExt cx="10305112" cy="5152129"/>
          </a:xfrm>
        </p:grpSpPr>
        <p:sp>
          <p:nvSpPr>
            <p:cNvPr id="4" name="Прямоугольник 3"/>
            <p:cNvSpPr/>
            <p:nvPr/>
          </p:nvSpPr>
          <p:spPr>
            <a:xfrm rot="21110853">
              <a:off x="-515956" y="954771"/>
              <a:ext cx="10153060" cy="4866429"/>
            </a:xfrm>
            <a:prstGeom prst="rect">
              <a:avLst/>
            </a:prstGeom>
            <a:solidFill>
              <a:schemeClr val="lt1">
                <a:alpha val="72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 rot="20703472">
              <a:off x="-364490" y="1107619"/>
              <a:ext cx="10153060" cy="4866429"/>
            </a:xfrm>
            <a:prstGeom prst="rect">
              <a:avLst/>
            </a:prstGeom>
            <a:solidFill>
              <a:schemeClr val="lt1">
                <a:alpha val="72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20544437">
              <a:off x="-516503" y="821739"/>
              <a:ext cx="10153060" cy="4866429"/>
            </a:xfrm>
            <a:prstGeom prst="rect">
              <a:avLst/>
            </a:prstGeom>
            <a:solidFill>
              <a:schemeClr val="lt1">
                <a:alpha val="72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 rot="21448901">
            <a:off x="832591" y="1237749"/>
            <a:ext cx="84298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Общественная организация «Познание»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Семейная служба, как условие успешной социализации детей группы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риска, детей с инвалидностью и ограниченными возможностями здоровья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6900" y="1690688"/>
            <a:ext cx="74613" cy="21542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341" name="TextBox 1"/>
          <p:cNvSpPr txBox="1">
            <a:spLocks noChangeArrowheads="1"/>
          </p:cNvSpPr>
          <p:nvPr/>
        </p:nvSpPr>
        <p:spPr bwMode="auto">
          <a:xfrm rot="-198463">
            <a:off x="1156690" y="4221543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>
                <a:latin typeface="Georgia" pitchFamily="18" charset="0"/>
              </a:rPr>
              <a:t>г.Сызрань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smtClean="0">
                <a:latin typeface="Georgia" pitchFamily="18" charset="0"/>
              </a:rPr>
              <a:t>2015 </a:t>
            </a:r>
            <a:r>
              <a:rPr lang="ru-RU" dirty="0">
                <a:latin typeface="Georgia" pitchFamily="18" charset="0"/>
              </a:rPr>
              <a:t>год</a:t>
            </a:r>
          </a:p>
        </p:txBody>
      </p:sp>
      <p:pic>
        <p:nvPicPr>
          <p:cNvPr id="2050" name="Picture 2" descr="http://www.susanobijiski.com/wp-content/uploads/2013/01/business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303303">
            <a:off x="3698294" y="3603527"/>
            <a:ext cx="3718376" cy="247944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6628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563A06-3335-4617-A863-AF4768E610BD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1425575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630" name="Rectangle 2"/>
          <p:cNvSpPr txBox="1">
            <a:spLocks noChangeArrowheads="1"/>
          </p:cNvSpPr>
          <p:nvPr/>
        </p:nvSpPr>
        <p:spPr bwMode="auto">
          <a:xfrm>
            <a:off x="36513" y="485775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altLang="ru-RU" sz="2800" b="1">
                <a:latin typeface="Georgia" pitchFamily="18" charset="0"/>
              </a:rPr>
              <a:t>Условия изменения качества</a:t>
            </a:r>
            <a:r>
              <a:rPr lang="en-US" altLang="ru-RU" sz="2800" b="1">
                <a:latin typeface="Georgia" pitchFamily="18" charset="0"/>
              </a:rPr>
              <a:t/>
            </a:r>
            <a:br>
              <a:rPr lang="en-US" altLang="ru-RU" sz="2800" b="1">
                <a:latin typeface="Georgia" pitchFamily="18" charset="0"/>
              </a:rPr>
            </a:br>
            <a:r>
              <a:rPr lang="ru-RU" altLang="ru-RU" sz="2800" b="1">
                <a:latin typeface="Georgia" pitchFamily="18" charset="0"/>
              </a:rPr>
              <a:t>воспитательного процесса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388" y="1543050"/>
            <a:ext cx="8856662" cy="5832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900" i="1" dirty="0" smtClean="0">
                <a:latin typeface="Georgia" panose="02040502050405020303" pitchFamily="18" charset="0"/>
              </a:rPr>
              <a:t>Процесс семейной социализации подростков группы </a:t>
            </a:r>
            <a:r>
              <a:rPr lang="ru-RU" altLang="ru-RU" sz="1900" i="1" dirty="0" smtClean="0">
                <a:latin typeface="Georgia" panose="02040502050405020303" pitchFamily="18" charset="0"/>
              </a:rPr>
              <a:t>риска, а </a:t>
            </a:r>
            <a:r>
              <a:rPr lang="ru-RU" altLang="ru-RU" sz="1900" i="1" dirty="0" smtClean="0">
                <a:latin typeface="Georgia" panose="02040502050405020303" pitchFamily="18" charset="0"/>
              </a:rPr>
              <a:t>также с инвалидностью и ОВЗ</a:t>
            </a:r>
            <a:r>
              <a:rPr lang="ru-RU" altLang="ru-RU" sz="1900" i="1" dirty="0" smtClean="0">
                <a:latin typeface="Georgia" panose="02040502050405020303" pitchFamily="18" charset="0"/>
              </a:rPr>
              <a:t> </a:t>
            </a:r>
            <a:r>
              <a:rPr lang="ru-RU" altLang="ru-RU" sz="1900" i="1" dirty="0" smtClean="0">
                <a:latin typeface="Georgia" panose="02040502050405020303" pitchFamily="18" charset="0"/>
              </a:rPr>
              <a:t>будет осуществляться эффективно, если педагогическое сопровождение: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100" i="1" dirty="0" smtClean="0">
              <a:latin typeface="Georgia" panose="02040502050405020303" pitchFamily="18" charset="0"/>
            </a:endParaRPr>
          </a:p>
          <a:p>
            <a:pPr marL="342900" indent="-342900" algn="l"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1900" dirty="0" smtClean="0">
                <a:latin typeface="Georgia" panose="02040502050405020303" pitchFamily="18" charset="0"/>
              </a:rPr>
              <a:t>учитывает особенности и проблемы семейной  социализации  </a:t>
            </a:r>
            <a:r>
              <a:rPr lang="ru-RU" altLang="ru-RU" sz="1900" dirty="0" smtClean="0">
                <a:latin typeface="Georgia" panose="02040502050405020303" pitchFamily="18" charset="0"/>
              </a:rPr>
              <a:t>подростков данной группы;</a:t>
            </a:r>
            <a:endParaRPr lang="en-US" altLang="ru-RU" sz="1900" dirty="0" smtClean="0">
              <a:latin typeface="Georgia" panose="02040502050405020303" pitchFamily="18" charset="0"/>
            </a:endParaRPr>
          </a:p>
          <a:p>
            <a:pPr marL="342900" indent="-342900" algn="l"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19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осуществляется на основе взаимодействия всех субъектов педагогического сопровождения с другими социальными институтами, занимающимися проблемами семьи; </a:t>
            </a:r>
            <a:endParaRPr lang="en-US" altLang="ru-RU" sz="19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 algn="l"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1900" dirty="0" smtClean="0">
                <a:latin typeface="Georgia" panose="02040502050405020303" pitchFamily="18" charset="0"/>
              </a:rPr>
              <a:t>обеспечивает создание психолого-педагогических условий для познания подростком самого себя, повышения компетентности в общении с родителями, освоения приёмов </a:t>
            </a:r>
            <a:r>
              <a:rPr lang="ru-RU" altLang="ru-RU" sz="1900" dirty="0" err="1" smtClean="0">
                <a:latin typeface="Georgia" panose="02040502050405020303" pitchFamily="18" charset="0"/>
              </a:rPr>
              <a:t>саморегуляции</a:t>
            </a:r>
            <a:r>
              <a:rPr lang="ru-RU" altLang="ru-RU" sz="1900" dirty="0" smtClean="0">
                <a:latin typeface="Georgia" panose="02040502050405020303" pitchFamily="18" charset="0"/>
              </a:rPr>
              <a:t>, укрепления позитивной самооценки;</a:t>
            </a:r>
            <a:endParaRPr lang="en-US" altLang="ru-RU" sz="1900" dirty="0" smtClean="0">
              <a:latin typeface="Georgia" panose="02040502050405020303" pitchFamily="18" charset="0"/>
            </a:endParaRPr>
          </a:p>
          <a:p>
            <a:pPr marL="342900" indent="-342900" algn="l"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1900" dirty="0" smtClean="0">
                <a:latin typeface="Georgia" panose="02040502050405020303" pitchFamily="18" charset="0"/>
              </a:rPr>
              <a:t>включает педагогическое просвещение  и консультирование родителей по проблемам кризиса подросткового возраста и детско-родительских отношений;</a:t>
            </a:r>
            <a:endParaRPr lang="en-US" altLang="ru-RU" sz="1900" dirty="0" smtClean="0">
              <a:latin typeface="Georgia" panose="02040502050405020303" pitchFamily="18" charset="0"/>
            </a:endParaRPr>
          </a:p>
          <a:p>
            <a:pPr marL="342900" indent="-342900" algn="l"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1900" dirty="0" smtClean="0">
                <a:latin typeface="Georgia" panose="02040502050405020303" pitchFamily="18" charset="0"/>
              </a:rPr>
              <a:t>реализуется на основе программы, обеспечивающей последовательную смену этапов и стратегий сопровождения.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333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4820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C2E301-D1BE-4583-A654-80A07C7B07B1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1425575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822" name="Заголовок 1"/>
          <p:cNvSpPr txBox="1">
            <a:spLocks/>
          </p:cNvSpPr>
          <p:nvPr/>
        </p:nvSpPr>
        <p:spPr bwMode="auto">
          <a:xfrm>
            <a:off x="542925" y="358775"/>
            <a:ext cx="82296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4400" b="1" i="1">
                <a:latin typeface="Georgia" pitchFamily="18" charset="0"/>
              </a:rPr>
              <a:t>Стратегия</a:t>
            </a: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/>
        </p:nvGraphicFramePr>
        <p:xfrm>
          <a:off x="100254" y="1438645"/>
          <a:ext cx="8531671" cy="4920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6868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80249C-A690-4A83-8E13-05E8EBB8FAA3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11138" y="1092200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870" name="Заголовок 1"/>
          <p:cNvSpPr txBox="1">
            <a:spLocks/>
          </p:cNvSpPr>
          <p:nvPr/>
        </p:nvSpPr>
        <p:spPr bwMode="auto">
          <a:xfrm>
            <a:off x="619125" y="358775"/>
            <a:ext cx="81534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4000" b="1">
                <a:latin typeface="Georgia" pitchFamily="18" charset="0"/>
              </a:rPr>
              <a:t>Стейкхолдеры проекта</a:t>
            </a:r>
          </a:p>
        </p:txBody>
      </p:sp>
      <p:grpSp>
        <p:nvGrpSpPr>
          <p:cNvPr id="36871" name="Группа 1"/>
          <p:cNvGrpSpPr>
            <a:grpSpLocks/>
          </p:cNvGrpSpPr>
          <p:nvPr/>
        </p:nvGrpSpPr>
        <p:grpSpPr bwMode="auto">
          <a:xfrm>
            <a:off x="715963" y="1295400"/>
            <a:ext cx="7564437" cy="4857750"/>
            <a:chOff x="611188" y="1196975"/>
            <a:chExt cx="7993062" cy="5232400"/>
          </a:xfrm>
        </p:grpSpPr>
        <p:grpSp>
          <p:nvGrpSpPr>
            <p:cNvPr id="36872" name="Diagram 2"/>
            <p:cNvGrpSpPr>
              <a:grpSpLocks noChangeAspect="1"/>
            </p:cNvGrpSpPr>
            <p:nvPr/>
          </p:nvGrpSpPr>
          <p:grpSpPr bwMode="auto">
            <a:xfrm>
              <a:off x="611188" y="1196975"/>
              <a:ext cx="7993062" cy="5227638"/>
              <a:chOff x="2150" y="2281"/>
              <a:chExt cx="7578" cy="8505"/>
            </a:xfrm>
          </p:grpSpPr>
          <p:sp>
            <p:nvSpPr>
              <p:cNvPr id="9" name="_s2053"/>
              <p:cNvSpPr>
                <a:spLocks noChangeArrowheads="1"/>
              </p:cNvSpPr>
              <p:nvPr/>
            </p:nvSpPr>
            <p:spPr bwMode="auto">
              <a:xfrm>
                <a:off x="2158" y="2662"/>
                <a:ext cx="2052" cy="2053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600" b="1">
                    <a:latin typeface="Georgia" panose="02040502050405020303" pitchFamily="18" charset="0"/>
                    <a:cs typeface="Arial" panose="020B0604020202020204" pitchFamily="34" charset="0"/>
                  </a:rPr>
                  <a:t>Дошкольники и школьники</a:t>
                </a:r>
                <a:endParaRPr lang="ru-RU" altLang="ru-RU" sz="200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_s2055"/>
              <p:cNvSpPr>
                <a:spLocks noChangeArrowheads="1"/>
              </p:cNvSpPr>
              <p:nvPr/>
            </p:nvSpPr>
            <p:spPr bwMode="auto">
              <a:xfrm>
                <a:off x="2150" y="5987"/>
                <a:ext cx="2052" cy="2050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600" b="1">
                    <a:latin typeface="Georgia" panose="02040502050405020303" pitchFamily="18" charset="0"/>
                    <a:cs typeface="Arial" panose="020B0604020202020204" pitchFamily="34" charset="0"/>
                  </a:rPr>
                  <a:t>Учреждения здравоохранения</a:t>
                </a:r>
                <a:endParaRPr lang="ru-RU" altLang="ru-RU" sz="200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_s2057"/>
              <p:cNvSpPr>
                <a:spLocks noChangeArrowheads="1"/>
              </p:cNvSpPr>
              <p:nvPr/>
            </p:nvSpPr>
            <p:spPr bwMode="auto">
              <a:xfrm>
                <a:off x="4951" y="8732"/>
                <a:ext cx="2053" cy="2053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600" b="1">
                    <a:latin typeface="Georgia" panose="02040502050405020303" pitchFamily="18" charset="0"/>
                    <a:cs typeface="Arial" panose="020B0604020202020204" pitchFamily="34" charset="0"/>
                  </a:rPr>
                  <a:t>Органы попечительства и опеки</a:t>
                </a:r>
                <a:endParaRPr lang="ru-RU" altLang="ru-RU" sz="200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_s2059"/>
              <p:cNvSpPr>
                <a:spLocks noChangeArrowheads="1"/>
              </p:cNvSpPr>
              <p:nvPr/>
            </p:nvSpPr>
            <p:spPr bwMode="auto">
              <a:xfrm>
                <a:off x="7610" y="8632"/>
                <a:ext cx="2052" cy="2053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600" b="1">
                    <a:latin typeface="Georgia" panose="02040502050405020303" pitchFamily="18" charset="0"/>
                    <a:cs typeface="Arial" panose="020B0604020202020204" pitchFamily="34" charset="0"/>
                  </a:rPr>
                  <a:t>Учреждения дополнительного образования</a:t>
                </a:r>
                <a:endParaRPr lang="ru-RU" altLang="ru-RU" sz="200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_s2063"/>
              <p:cNvSpPr>
                <a:spLocks noChangeArrowheads="1"/>
              </p:cNvSpPr>
              <p:nvPr/>
            </p:nvSpPr>
            <p:spPr bwMode="auto">
              <a:xfrm>
                <a:off x="7610" y="2554"/>
                <a:ext cx="2052" cy="2053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400" b="1" dirty="0">
                    <a:latin typeface="Georgia" panose="02040502050405020303" pitchFamily="18" charset="0"/>
                    <a:cs typeface="Arial" panose="020B0604020202020204" pitchFamily="34" charset="0"/>
                  </a:rPr>
                  <a:t>Администрация, педагоги ОУ</a:t>
                </a:r>
                <a:endParaRPr lang="ru-RU" altLang="ru-RU" sz="2000" dirty="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_s2065"/>
              <p:cNvSpPr>
                <a:spLocks noChangeArrowheads="1"/>
              </p:cNvSpPr>
              <p:nvPr/>
            </p:nvSpPr>
            <p:spPr bwMode="auto">
              <a:xfrm>
                <a:off x="4932" y="2281"/>
                <a:ext cx="2052" cy="2053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600" b="1">
                    <a:latin typeface="Georgia" panose="02040502050405020303" pitchFamily="18" charset="0"/>
                    <a:cs typeface="Arial" panose="020B0604020202020204" pitchFamily="34" charset="0"/>
                  </a:rPr>
                  <a:t>Родители</a:t>
                </a:r>
                <a:endParaRPr lang="ru-RU" altLang="ru-RU" sz="200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_s2066"/>
              <p:cNvSpPr>
                <a:spLocks noChangeArrowheads="1"/>
              </p:cNvSpPr>
              <p:nvPr/>
            </p:nvSpPr>
            <p:spPr bwMode="auto">
              <a:xfrm>
                <a:off x="4931" y="5359"/>
                <a:ext cx="2052" cy="2052"/>
              </a:xfrm>
              <a:prstGeom prst="rect">
                <a:avLst/>
              </a:prstGeom>
              <a:gradFill flip="none" rotWithShape="1">
                <a:gsLst>
                  <a:gs pos="0">
                    <a:srgbClr val="99CC00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99CC00"/>
                </a:outerShdw>
              </a:effectLst>
              <a:scene3d>
                <a:camera prst="perspectiveLeft"/>
                <a:lightRig rig="threePt" dir="t"/>
              </a:scene3d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atin typeface="Georgia" pitchFamily="18" charset="0"/>
                    <a:cs typeface="Arial" charset="0"/>
                  </a:rPr>
                  <a:t>Семейная служба</a:t>
                </a:r>
                <a:endParaRPr lang="ru-RU" sz="2000" dirty="0">
                  <a:latin typeface="Georgia" pitchFamily="18" charset="0"/>
                  <a:cs typeface="Arial" charset="0"/>
                </a:endParaRPr>
              </a:p>
            </p:txBody>
          </p:sp>
          <p:sp>
            <p:nvSpPr>
              <p:cNvPr id="19" name="_s2061"/>
              <p:cNvSpPr>
                <a:spLocks noChangeArrowheads="1"/>
              </p:cNvSpPr>
              <p:nvPr/>
            </p:nvSpPr>
            <p:spPr bwMode="auto">
              <a:xfrm>
                <a:off x="7676" y="5853"/>
                <a:ext cx="2052" cy="2050"/>
              </a:xfrm>
              <a:prstGeom prst="rect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41990" dir="1593903" algn="ctr" rotWithShape="0">
                  <a:srgbClr val="333399"/>
                </a:outerShdw>
              </a:effec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600" b="1">
                    <a:latin typeface="Georgia" panose="02040502050405020303" pitchFamily="18" charset="0"/>
                    <a:cs typeface="Arial" panose="020B0604020202020204" pitchFamily="34" charset="0"/>
                  </a:rPr>
                  <a:t>Муниципальные власти</a:t>
                </a:r>
                <a:endParaRPr lang="ru-RU" altLang="ru-RU" sz="2000">
                  <a:latin typeface="Georgia" panose="02040502050405020303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_s2057"/>
            <p:cNvSpPr>
              <a:spLocks noChangeArrowheads="1"/>
            </p:cNvSpPr>
            <p:nvPr/>
          </p:nvSpPr>
          <p:spPr bwMode="auto">
            <a:xfrm>
              <a:off x="1142940" y="5360666"/>
              <a:ext cx="1999524" cy="1068709"/>
            </a:xfrm>
            <a:prstGeom prst="rect">
              <a:avLst/>
            </a:prstGeom>
            <a:gradFill rotWithShape="0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41990" dir="1593903" algn="ctr" rotWithShape="0">
                <a:srgbClr val="333399"/>
              </a:outerShdw>
            </a:effectLst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>
                  <a:cs typeface="Arial" panose="020B0604020202020204" pitchFamily="34" charset="0"/>
                </a:rPr>
                <a:t>Правоохранительные органы</a:t>
              </a:r>
              <a:endParaRPr lang="ru-RU" altLang="ru-RU">
                <a:cs typeface="Arial" panose="020B0604020202020204" pitchFamily="34" charset="0"/>
              </a:endParaRPr>
            </a:p>
          </p:txBody>
        </p:sp>
        <p:cxnSp>
          <p:nvCxnSpPr>
            <p:cNvPr id="21" name="Соединительная линия уступом 20"/>
            <p:cNvCxnSpPr>
              <a:stCxn id="16" idx="2"/>
              <a:endCxn id="17" idx="0"/>
            </p:cNvCxnSpPr>
            <p:nvPr/>
          </p:nvCxnSpPr>
          <p:spPr>
            <a:xfrm rot="5400000">
              <a:off x="4313221" y="2774503"/>
              <a:ext cx="629256" cy="11743"/>
            </a:xfrm>
            <a:prstGeom prst="bentConnector3">
              <a:avLst>
                <a:gd name="adj1" fmla="val 50000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13" idx="2"/>
              <a:endCxn id="17" idx="3"/>
            </p:cNvCxnSpPr>
            <p:nvPr/>
          </p:nvCxnSpPr>
          <p:spPr>
            <a:xfrm flipH="1">
              <a:off x="5708966" y="2626480"/>
              <a:ext cx="1742874" cy="1092649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12" idx="0"/>
              <a:endCxn id="17" idx="2"/>
            </p:cNvCxnSpPr>
            <p:nvPr/>
          </p:nvCxnSpPr>
          <p:spPr>
            <a:xfrm flipH="1" flipV="1">
              <a:off x="4627010" y="4350094"/>
              <a:ext cx="2824830" cy="750662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19" idx="1"/>
              <a:endCxn id="17" idx="3"/>
            </p:cNvCxnSpPr>
            <p:nvPr/>
          </p:nvCxnSpPr>
          <p:spPr>
            <a:xfrm flipH="1" flipV="1">
              <a:off x="5708966" y="3719129"/>
              <a:ext cx="731369" cy="304368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11" idx="0"/>
              <a:endCxn id="17" idx="2"/>
            </p:cNvCxnSpPr>
            <p:nvPr/>
          </p:nvCxnSpPr>
          <p:spPr>
            <a:xfrm flipH="1" flipV="1">
              <a:off x="4627010" y="4350094"/>
              <a:ext cx="21806" cy="812219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17" idx="2"/>
              <a:endCxn id="20" idx="0"/>
            </p:cNvCxnSpPr>
            <p:nvPr/>
          </p:nvCxnSpPr>
          <p:spPr>
            <a:xfrm flipH="1">
              <a:off x="2142702" y="4350094"/>
              <a:ext cx="2484308" cy="1010572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17" idx="1"/>
              <a:endCxn id="10" idx="3"/>
            </p:cNvCxnSpPr>
            <p:nvPr/>
          </p:nvCxnSpPr>
          <p:spPr>
            <a:xfrm flipH="1">
              <a:off x="2776779" y="3719129"/>
              <a:ext cx="768273" cy="38644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17" idx="1"/>
              <a:endCxn id="9" idx="2"/>
            </p:cNvCxnSpPr>
            <p:nvPr/>
          </p:nvCxnSpPr>
          <p:spPr>
            <a:xfrm flipH="1" flipV="1">
              <a:off x="1701532" y="2693168"/>
              <a:ext cx="1843520" cy="102596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8916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BB51B-1412-4C7B-8B25-EBDF9502ED21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968375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918" name="Заголовок 1"/>
          <p:cNvSpPr txBox="1">
            <a:spLocks/>
          </p:cNvSpPr>
          <p:nvPr/>
        </p:nvSpPr>
        <p:spPr bwMode="auto">
          <a:xfrm>
            <a:off x="1096963" y="309563"/>
            <a:ext cx="7272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altLang="ru-RU" sz="3200" b="1">
                <a:latin typeface="Georgia" pitchFamily="18" charset="0"/>
              </a:rPr>
              <a:t>Модель Семейной службы ОУ</a:t>
            </a:r>
          </a:p>
        </p:txBody>
      </p:sp>
      <p:grpSp>
        <p:nvGrpSpPr>
          <p:cNvPr id="38919" name="Группа 61"/>
          <p:cNvGrpSpPr>
            <a:grpSpLocks/>
          </p:cNvGrpSpPr>
          <p:nvPr/>
        </p:nvGrpSpPr>
        <p:grpSpPr bwMode="auto">
          <a:xfrm>
            <a:off x="717550" y="1060450"/>
            <a:ext cx="7651750" cy="5227638"/>
            <a:chOff x="395536" y="1700808"/>
            <a:chExt cx="8188164" cy="4968552"/>
          </a:xfrm>
        </p:grpSpPr>
        <p:grpSp>
          <p:nvGrpSpPr>
            <p:cNvPr id="38920" name="Группа 509"/>
            <p:cNvGrpSpPr>
              <a:grpSpLocks/>
            </p:cNvGrpSpPr>
            <p:nvPr/>
          </p:nvGrpSpPr>
          <p:grpSpPr bwMode="auto">
            <a:xfrm>
              <a:off x="395536" y="1700808"/>
              <a:ext cx="8188164" cy="4968552"/>
              <a:chOff x="467544" y="1340768"/>
              <a:chExt cx="8475468" cy="5253625"/>
            </a:xfrm>
          </p:grpSpPr>
          <p:grpSp>
            <p:nvGrpSpPr>
              <p:cNvPr id="38922" name="Группа 411"/>
              <p:cNvGrpSpPr>
                <a:grpSpLocks/>
              </p:cNvGrpSpPr>
              <p:nvPr/>
            </p:nvGrpSpPr>
            <p:grpSpPr bwMode="auto">
              <a:xfrm>
                <a:off x="467544" y="1340768"/>
                <a:ext cx="8475468" cy="5253625"/>
                <a:chOff x="395536" y="1340768"/>
                <a:chExt cx="8475468" cy="5253625"/>
              </a:xfrm>
            </p:grpSpPr>
            <p:grpSp>
              <p:nvGrpSpPr>
                <p:cNvPr id="38927" name="Группа 392"/>
                <p:cNvGrpSpPr>
                  <a:grpSpLocks/>
                </p:cNvGrpSpPr>
                <p:nvPr/>
              </p:nvGrpSpPr>
              <p:grpSpPr bwMode="auto">
                <a:xfrm>
                  <a:off x="395536" y="1340768"/>
                  <a:ext cx="8475468" cy="5253625"/>
                  <a:chOff x="395536" y="1340768"/>
                  <a:chExt cx="8475468" cy="5253625"/>
                </a:xfrm>
              </p:grpSpPr>
              <p:sp>
                <p:nvSpPr>
                  <p:cNvPr id="24" name="Скругленный прямоугольник 23"/>
                  <p:cNvSpPr/>
                  <p:nvPr/>
                </p:nvSpPr>
                <p:spPr>
                  <a:xfrm>
                    <a:off x="3230004" y="2564376"/>
                    <a:ext cx="2785172" cy="429689"/>
                  </a:xfrm>
                  <a:prstGeom prst="roundRect">
                    <a:avLst/>
                  </a:prstGeom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b="1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rPr>
                      <a:t>Семейная служба</a:t>
                    </a:r>
                  </a:p>
                </p:txBody>
              </p:sp>
              <p:sp>
                <p:nvSpPr>
                  <p:cNvPr id="25" name="Скругленный прямоугольник 4"/>
                  <p:cNvSpPr/>
                  <p:nvPr/>
                </p:nvSpPr>
                <p:spPr>
                  <a:xfrm>
                    <a:off x="6228788" y="1340768"/>
                    <a:ext cx="2589635" cy="575717"/>
                  </a:xfrm>
                  <a:prstGeom prst="roundRect">
                    <a:avLst/>
                  </a:prstGeom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b="1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rPr>
                      <a:t>Активная поддержка родителей</a:t>
                    </a:r>
                  </a:p>
                </p:txBody>
              </p:sp>
              <p:sp>
                <p:nvSpPr>
                  <p:cNvPr id="26" name="Скругленный прямоугольник 5"/>
                  <p:cNvSpPr/>
                  <p:nvPr/>
                </p:nvSpPr>
                <p:spPr>
                  <a:xfrm>
                    <a:off x="540135" y="1340768"/>
                    <a:ext cx="2448322" cy="570681"/>
                  </a:xfrm>
                  <a:prstGeom prst="roundRect">
                    <a:avLst/>
                  </a:prstGeom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b="1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rPr>
                      <a:t>Ранняя диагностика</a:t>
                    </a:r>
                  </a:p>
                </p:txBody>
              </p:sp>
              <p:sp>
                <p:nvSpPr>
                  <p:cNvPr id="27" name="Скругленный прямоугольник 26"/>
                  <p:cNvSpPr/>
                  <p:nvPr/>
                </p:nvSpPr>
                <p:spPr>
                  <a:xfrm>
                    <a:off x="3276013" y="1340768"/>
                    <a:ext cx="2735877" cy="575717"/>
                  </a:xfrm>
                  <a:prstGeom prst="roundRect">
                    <a:avLst/>
                  </a:prstGeom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 b="1" dirty="0">
                      <a:ln w="900" cmpd="sng">
                        <a:solidFill>
                          <a:schemeClr val="accent1">
                            <a:satMod val="190000"/>
                            <a:alpha val="55000"/>
                          </a:schemeClr>
                        </a:solidFill>
                        <a:prstDash val="solid"/>
                      </a:ln>
                      <a:solidFill>
                        <a:schemeClr val="accent1">
                          <a:satMod val="200000"/>
                          <a:tint val="3000"/>
                        </a:schemeClr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</a:endParaRP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b="1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rPr>
                      <a:t> Обучение педагогов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 b="1" dirty="0">
                      <a:ln w="900" cmpd="sng">
                        <a:solidFill>
                          <a:schemeClr val="accent1">
                            <a:satMod val="190000"/>
                            <a:alpha val="55000"/>
                          </a:schemeClr>
                        </a:solidFill>
                        <a:prstDash val="solid"/>
                      </a:ln>
                      <a:solidFill>
                        <a:schemeClr val="accent1">
                          <a:satMod val="200000"/>
                          <a:tint val="3000"/>
                        </a:schemeClr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</a:endParaRPr>
                  </a:p>
                </p:txBody>
              </p:sp>
              <p:cxnSp>
                <p:nvCxnSpPr>
                  <p:cNvPr id="28" name="Прямая со стрелкой 27"/>
                  <p:cNvCxnSpPr/>
                  <p:nvPr/>
                </p:nvCxnSpPr>
                <p:spPr>
                  <a:xfrm>
                    <a:off x="4506665" y="2133678"/>
                    <a:ext cx="0" cy="430756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937" name="Группа 391"/>
                  <p:cNvGrpSpPr>
                    <a:grpSpLocks/>
                  </p:cNvGrpSpPr>
                  <p:nvPr/>
                </p:nvGrpSpPr>
                <p:grpSpPr bwMode="auto">
                  <a:xfrm>
                    <a:off x="395536" y="3068960"/>
                    <a:ext cx="8475468" cy="3525433"/>
                    <a:chOff x="395536" y="3068960"/>
                    <a:chExt cx="8475468" cy="3525433"/>
                  </a:xfrm>
                </p:grpSpPr>
                <p:grpSp>
                  <p:nvGrpSpPr>
                    <p:cNvPr id="38938" name="Группа 1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40152" y="3068960"/>
                      <a:ext cx="2808312" cy="2592288"/>
                      <a:chOff x="5868144" y="2996952"/>
                      <a:chExt cx="2808312" cy="2592288"/>
                    </a:xfrm>
                  </p:grpSpPr>
                  <p:sp>
                    <p:nvSpPr>
                      <p:cNvPr id="44" name="Скругленный прямоугольник 43"/>
                      <p:cNvSpPr/>
                      <p:nvPr/>
                    </p:nvSpPr>
                    <p:spPr>
                      <a:xfrm>
                        <a:off x="5867582" y="2997588"/>
                        <a:ext cx="2785173" cy="574038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Родительская сеть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</p:txBody>
                  </p:sp>
                  <p:sp>
                    <p:nvSpPr>
                      <p:cNvPr id="45" name="Скругленный прямоугольник 44"/>
                      <p:cNvSpPr/>
                      <p:nvPr/>
                    </p:nvSpPr>
                    <p:spPr>
                      <a:xfrm>
                        <a:off x="5867582" y="4941262"/>
                        <a:ext cx="2785173" cy="647891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 err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Арт-терапия</a:t>
                        </a: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</p:txBody>
                  </p:sp>
                  <p:sp>
                    <p:nvSpPr>
                      <p:cNvPr id="46" name="Скругленный прямоугольник 45"/>
                      <p:cNvSpPr/>
                      <p:nvPr/>
                    </p:nvSpPr>
                    <p:spPr>
                      <a:xfrm>
                        <a:off x="5867582" y="4293371"/>
                        <a:ext cx="2808177" cy="582431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Группы встреч для родителей</a:t>
                        </a:r>
                      </a:p>
                    </p:txBody>
                  </p:sp>
                  <p:sp>
                    <p:nvSpPr>
                      <p:cNvPr id="47" name="Скругленный прямоугольник 46"/>
                      <p:cNvSpPr/>
                      <p:nvPr/>
                    </p:nvSpPr>
                    <p:spPr>
                      <a:xfrm>
                        <a:off x="5867582" y="3645480"/>
                        <a:ext cx="2785173" cy="589145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Индивидуальное консультирование</a:t>
                        </a:r>
                      </a:p>
                    </p:txBody>
                  </p:sp>
                </p:grpSp>
                <p:grpSp>
                  <p:nvGrpSpPr>
                    <p:cNvPr id="38939" name="Группа 1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7836" y="3069596"/>
                      <a:ext cx="2785173" cy="2531140"/>
                      <a:chOff x="467836" y="3213612"/>
                      <a:chExt cx="2785173" cy="2531140"/>
                    </a:xfrm>
                  </p:grpSpPr>
                  <p:sp>
                    <p:nvSpPr>
                      <p:cNvPr id="40" name="Скругленный прямоугольник 39"/>
                      <p:cNvSpPr/>
                      <p:nvPr/>
                    </p:nvSpPr>
                    <p:spPr>
                      <a:xfrm>
                        <a:off x="467836" y="3861504"/>
                        <a:ext cx="2785173" cy="589145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Развивающее пространство </a:t>
                        </a:r>
                      </a:p>
                    </p:txBody>
                  </p:sp>
                  <p:sp>
                    <p:nvSpPr>
                      <p:cNvPr id="41" name="Скругленный прямоугольник 40"/>
                      <p:cNvSpPr/>
                      <p:nvPr/>
                    </p:nvSpPr>
                    <p:spPr>
                      <a:xfrm>
                        <a:off x="467836" y="4509395"/>
                        <a:ext cx="2785173" cy="587466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Групповая терапия</a:t>
                        </a:r>
                      </a:p>
                    </p:txBody>
                  </p:sp>
                  <p:sp>
                    <p:nvSpPr>
                      <p:cNvPr id="42" name="Скругленный прямоугольник 41"/>
                      <p:cNvSpPr/>
                      <p:nvPr/>
                    </p:nvSpPr>
                    <p:spPr>
                      <a:xfrm>
                        <a:off x="467836" y="3213612"/>
                        <a:ext cx="2745737" cy="574038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 Индивидуальная терапия</a:t>
                        </a:r>
                      </a:p>
                    </p:txBody>
                  </p:sp>
                  <p:sp>
                    <p:nvSpPr>
                      <p:cNvPr id="43" name="Скругленный прямоугольник 42"/>
                      <p:cNvSpPr/>
                      <p:nvPr/>
                    </p:nvSpPr>
                    <p:spPr>
                      <a:xfrm>
                        <a:off x="467836" y="5157286"/>
                        <a:ext cx="2785173" cy="587466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Образовательная </a:t>
                        </a:r>
                        <a:r>
                          <a:rPr lang="ru-RU" sz="1600" b="1" dirty="0" err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кинезиология</a:t>
                        </a: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 </a:t>
                        </a:r>
                      </a:p>
                    </p:txBody>
                  </p:sp>
                </p:grpSp>
                <p:cxnSp>
                  <p:nvCxnSpPr>
                    <p:cNvPr id="32" name="Shape 40"/>
                    <p:cNvCxnSpPr>
                      <a:stCxn id="42" idx="3"/>
                      <a:endCxn id="43" idx="3"/>
                    </p:cNvCxnSpPr>
                    <p:nvPr/>
                  </p:nvCxnSpPr>
                  <p:spPr>
                    <a:xfrm>
                      <a:off x="3214245" y="3355748"/>
                      <a:ext cx="38685" cy="1951164"/>
                    </a:xfrm>
                    <a:prstGeom prst="bentConnector3">
                      <a:avLst>
                        <a:gd name="adj1" fmla="val 654706"/>
                      </a:avLst>
                    </a:prstGeom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941" name="Группа 316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5940152" y="3356423"/>
                      <a:ext cx="1644" cy="1980790"/>
                      <a:chOff x="3202204" y="3326687"/>
                      <a:chExt cx="1644" cy="1980790"/>
                    </a:xfrm>
                  </p:grpSpPr>
                  <p:cxnSp>
                    <p:nvCxnSpPr>
                      <p:cNvPr id="38" name="Shape 33"/>
                      <p:cNvCxnSpPr>
                        <a:stCxn id="45" idx="1"/>
                        <a:endCxn id="44" idx="1"/>
                      </p:cNvCxnSpPr>
                      <p:nvPr/>
                    </p:nvCxnSpPr>
                    <p:spPr>
                      <a:xfrm>
                        <a:off x="3204241" y="3328272"/>
                        <a:ext cx="1759" cy="1983071"/>
                      </a:xfrm>
                      <a:prstGeom prst="bentConnector3">
                        <a:avLst>
                          <a:gd name="adj1" fmla="val 24140058"/>
                        </a:avLst>
                      </a:prstGeom>
                    </p:spPr>
                    <p:style>
                      <a:lnRef idx="3">
                        <a:schemeClr val="accent1"/>
                      </a:lnRef>
                      <a:fillRef idx="0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Shape 35"/>
                      <p:cNvCxnSpPr>
                        <a:stCxn id="46" idx="1"/>
                        <a:endCxn id="47" idx="1"/>
                      </p:cNvCxnSpPr>
                      <p:nvPr/>
                    </p:nvCxnSpPr>
                    <p:spPr>
                      <a:xfrm>
                        <a:off x="3209518" y="4007909"/>
                        <a:ext cx="0" cy="646133"/>
                      </a:xfrm>
                      <a:prstGeom prst="bentConnector3">
                        <a:avLst>
                          <a:gd name="adj1" fmla="val 24140058"/>
                        </a:avLst>
                      </a:prstGeom>
                    </p:spPr>
                    <p:style>
                      <a:lnRef idx="3">
                        <a:schemeClr val="accent1"/>
                      </a:lnRef>
                      <a:fillRef idx="0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942" name="Группа 3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5536" y="5949280"/>
                      <a:ext cx="8475468" cy="645113"/>
                      <a:chOff x="395536" y="5949280"/>
                      <a:chExt cx="8475468" cy="645113"/>
                    </a:xfrm>
                  </p:grpSpPr>
                  <p:sp>
                    <p:nvSpPr>
                      <p:cNvPr id="35" name="Скругленный прямоугольник 34"/>
                      <p:cNvSpPr/>
                      <p:nvPr/>
                    </p:nvSpPr>
                    <p:spPr>
                      <a:xfrm>
                        <a:off x="395536" y="5949858"/>
                        <a:ext cx="2808177" cy="642857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2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Образовательно-информационное обеспечение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</p:txBody>
                  </p:sp>
                  <p:sp>
                    <p:nvSpPr>
                      <p:cNvPr id="36" name="Скругленный прямоугольник 35"/>
                      <p:cNvSpPr/>
                      <p:nvPr/>
                    </p:nvSpPr>
                    <p:spPr>
                      <a:xfrm>
                        <a:off x="6135127" y="5951537"/>
                        <a:ext cx="2735877" cy="642856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2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Встречи по субботам «Семейный выходной!»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</p:txBody>
                  </p:sp>
                  <p:sp>
                    <p:nvSpPr>
                      <p:cNvPr id="37" name="Скругленный прямоугольник 36"/>
                      <p:cNvSpPr/>
                      <p:nvPr/>
                    </p:nvSpPr>
                    <p:spPr>
                      <a:xfrm>
                        <a:off x="3348312" y="5949858"/>
                        <a:ext cx="2663577" cy="642857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accent6"/>
                      </a:lnRef>
                      <a:fillRef idx="3">
                        <a:schemeClr val="accent6"/>
                      </a:fillRef>
                      <a:effectRef idx="3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600" b="1" dirty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</a:rPr>
                          <a:t>Посещение на дому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1600" b="1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20" name="Прямая соединительная линия 19"/>
                <p:cNvCxnSpPr>
                  <a:endCxn id="27" idx="1"/>
                </p:cNvCxnSpPr>
                <p:nvPr/>
              </p:nvCxnSpPr>
              <p:spPr>
                <a:xfrm>
                  <a:off x="2989170" y="1626344"/>
                  <a:ext cx="286618" cy="3191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>
                  <a:stCxn id="27" idx="3"/>
                </p:cNvCxnSpPr>
                <p:nvPr/>
              </p:nvCxnSpPr>
              <p:spPr>
                <a:xfrm>
                  <a:off x="6011852" y="1629534"/>
                  <a:ext cx="218041" cy="0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/>
                <p:cNvCxnSpPr>
                  <a:stCxn id="35" idx="3"/>
                  <a:endCxn id="37" idx="1"/>
                </p:cNvCxnSpPr>
                <p:nvPr/>
              </p:nvCxnSpPr>
              <p:spPr>
                <a:xfrm>
                  <a:off x="3203695" y="6270528"/>
                  <a:ext cx="145946" cy="0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>
                  <a:stCxn id="37" idx="3"/>
                  <a:endCxn id="36" idx="1"/>
                </p:cNvCxnSpPr>
                <p:nvPr/>
              </p:nvCxnSpPr>
              <p:spPr>
                <a:xfrm>
                  <a:off x="6011852" y="6270528"/>
                  <a:ext cx="123088" cy="1596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Соединительная линия уступом 11"/>
              <p:cNvCxnSpPr/>
              <p:nvPr/>
            </p:nvCxnSpPr>
            <p:spPr>
              <a:xfrm rot="16200000" flipH="1">
                <a:off x="4686180" y="-938686"/>
                <a:ext cx="4787" cy="5705995"/>
              </a:xfrm>
              <a:prstGeom prst="bentConnector3">
                <a:avLst>
                  <a:gd name="adj1" fmla="val 5113158"/>
                </a:avLst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 стрелкой 12"/>
              <p:cNvCxnSpPr/>
              <p:nvPr/>
            </p:nvCxnSpPr>
            <p:spPr>
              <a:xfrm>
                <a:off x="4532955" y="2993594"/>
                <a:ext cx="45718" cy="2841393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Скругленная соединительная линия 15"/>
              <p:cNvCxnSpPr/>
              <p:nvPr/>
            </p:nvCxnSpPr>
            <p:spPr>
              <a:xfrm rot="16200000" flipH="1">
                <a:off x="3330625" y="4586939"/>
                <a:ext cx="1470951" cy="1025144"/>
              </a:xfrm>
              <a:prstGeom prst="curvedConnector3">
                <a:avLst>
                  <a:gd name="adj1" fmla="val 50000"/>
                </a:avLst>
              </a:prstGeom>
              <a:ln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Скругленная соединительная линия 16"/>
              <p:cNvCxnSpPr/>
              <p:nvPr/>
            </p:nvCxnSpPr>
            <p:spPr>
              <a:xfrm rot="5400000" flipH="1" flipV="1">
                <a:off x="4313038" y="4515489"/>
                <a:ext cx="1581034" cy="1000528"/>
              </a:xfrm>
              <a:prstGeom prst="curvedConnector3">
                <a:avLst>
                  <a:gd name="adj1" fmla="val 50000"/>
                </a:avLst>
              </a:prstGeom>
              <a:ln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Соединительная линия уступом 9"/>
            <p:cNvCxnSpPr>
              <a:stCxn id="35" idx="0"/>
              <a:endCxn id="36" idx="0"/>
            </p:cNvCxnSpPr>
            <p:nvPr/>
          </p:nvCxnSpPr>
          <p:spPr>
            <a:xfrm rot="16200000" flipH="1">
              <a:off x="4506701" y="3305964"/>
              <a:ext cx="1508" cy="5509173"/>
            </a:xfrm>
            <a:prstGeom prst="bentConnector3">
              <a:avLst>
                <a:gd name="adj1" fmla="val -8168365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7108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A3546C-DFF9-4526-A79F-D564F7FB9BB4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srgbClr val="898989"/>
              </a:solidFill>
            </a:endParaRPr>
          </a:p>
        </p:txBody>
      </p:sp>
      <p:grpSp>
        <p:nvGrpSpPr>
          <p:cNvPr id="47109" name="Группа 1"/>
          <p:cNvGrpSpPr>
            <a:grpSpLocks/>
          </p:cNvGrpSpPr>
          <p:nvPr/>
        </p:nvGrpSpPr>
        <p:grpSpPr bwMode="auto">
          <a:xfrm>
            <a:off x="882866" y="993228"/>
            <a:ext cx="7607847" cy="5309863"/>
            <a:chOff x="611188" y="222606"/>
            <a:chExt cx="7993063" cy="5924194"/>
          </a:xfrm>
        </p:grpSpPr>
        <p:pic>
          <p:nvPicPr>
            <p:cNvPr id="7" name="Picture 5" descr="SDC1133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/>
            </a:blip>
            <a:srcRect t="1168" r="784"/>
            <a:stretch/>
          </p:blipFill>
          <p:spPr bwMode="auto">
            <a:xfrm>
              <a:off x="4787901" y="222606"/>
              <a:ext cx="3816350" cy="2850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8" name="Picture 6" descr="SDC11341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611188" y="3284538"/>
              <a:ext cx="3816350" cy="28622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9" name="Picture 7" descr="SDC1134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/>
            </a:blip>
            <a:srcRect t="422"/>
            <a:stretch/>
          </p:blipFill>
          <p:spPr bwMode="auto">
            <a:xfrm>
              <a:off x="4787900" y="3284538"/>
              <a:ext cx="3816350" cy="2850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10" name="Рисунок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/>
            </a:blip>
            <a:srcRect l="3543" t="606" r="1811"/>
            <a:stretch/>
          </p:blipFill>
          <p:spPr bwMode="auto">
            <a:xfrm>
              <a:off x="638359" y="222606"/>
              <a:ext cx="3816351" cy="28622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</p:grpSp>
      <p:sp>
        <p:nvSpPr>
          <p:cNvPr id="2" name="TextBox 1"/>
          <p:cNvSpPr txBox="1"/>
          <p:nvPr/>
        </p:nvSpPr>
        <p:spPr>
          <a:xfrm>
            <a:off x="892962" y="378369"/>
            <a:ext cx="78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Коллективно – творческая деятельность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5060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71BF30-2BBB-4386-B6C7-6D98DA3F1978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solidFill>
                <a:srgbClr val="898989"/>
              </a:solidFill>
            </a:endParaRPr>
          </a:p>
        </p:txBody>
      </p:sp>
      <p:grpSp>
        <p:nvGrpSpPr>
          <p:cNvPr id="45061" name="Группа 1"/>
          <p:cNvGrpSpPr>
            <a:grpSpLocks/>
          </p:cNvGrpSpPr>
          <p:nvPr/>
        </p:nvGrpSpPr>
        <p:grpSpPr bwMode="auto">
          <a:xfrm>
            <a:off x="583319" y="961698"/>
            <a:ext cx="7990380" cy="5184775"/>
            <a:chOff x="392304" y="498686"/>
            <a:chExt cx="7622020" cy="4832060"/>
          </a:xfrm>
        </p:grpSpPr>
        <p:pic>
          <p:nvPicPr>
            <p:cNvPr id="8" name="Рисунок 7" descr="E:\конкурс Губернатора\ФОТО в презентацию\IMG_076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/>
            </a:blip>
            <a:srcRect t="9589"/>
            <a:stretch/>
          </p:blipFill>
          <p:spPr bwMode="auto">
            <a:xfrm>
              <a:off x="392304" y="3051514"/>
              <a:ext cx="3603631" cy="2279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9" name="Рисунок 2" descr="E:\конкурс Губернатора\ФОТО в презентацию\P101086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/>
            </a:blip>
            <a:srcRect t="10853" r="2909"/>
            <a:stretch/>
          </p:blipFill>
          <p:spPr bwMode="auto">
            <a:xfrm>
              <a:off x="4411086" y="498686"/>
              <a:ext cx="3603238" cy="22473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10" name="Рисунок 3" descr="E:\конкурс Губернатора\ФОТО в презентацию\P1010878.JPG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392304" y="498686"/>
              <a:ext cx="3603631" cy="2279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pic>
          <p:nvPicPr>
            <p:cNvPr id="11" name="Рисунок 4" descr="E:\конкурс Губернатора\ФОТО в презентацию\P101085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/>
            </a:blip>
            <a:srcRect t="13389" r="2908"/>
            <a:stretch/>
          </p:blipFill>
          <p:spPr bwMode="auto">
            <a:xfrm>
              <a:off x="4410692" y="3051515"/>
              <a:ext cx="3603632" cy="2279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</p:grpSp>
      <p:sp>
        <p:nvSpPr>
          <p:cNvPr id="12" name="TextBox 11"/>
          <p:cNvSpPr txBox="1"/>
          <p:nvPr/>
        </p:nvSpPr>
        <p:spPr>
          <a:xfrm>
            <a:off x="892962" y="378369"/>
            <a:ext cx="78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Поисково – исследовательская деятельность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7588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12EC0-7458-4E3F-8BC8-8BDCB18E65E5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5751" y="1461431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7590" name="Rectangle 1"/>
          <p:cNvSpPr>
            <a:spLocks noChangeArrowheads="1"/>
          </p:cNvSpPr>
          <p:nvPr/>
        </p:nvSpPr>
        <p:spPr bwMode="auto">
          <a:xfrm>
            <a:off x="404732" y="432994"/>
            <a:ext cx="83551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altLang="ru-RU" sz="2400" b="1" dirty="0">
                <a:latin typeface="Georgia" pitchFamily="18" charset="0"/>
                <a:cs typeface="Arial" charset="0"/>
              </a:rPr>
              <a:t>Достижения </a:t>
            </a:r>
            <a:r>
              <a:rPr lang="ru-RU" altLang="ru-RU" sz="2400" b="1" dirty="0" smtClean="0">
                <a:latin typeface="Georgia" pitchFamily="18" charset="0"/>
                <a:cs typeface="Arial" charset="0"/>
              </a:rPr>
              <a:t>обучающихся </a:t>
            </a:r>
          </a:p>
          <a:p>
            <a:pPr algn="ctr"/>
            <a:r>
              <a:rPr lang="ru-RU" altLang="ru-RU" sz="2400" b="1" dirty="0" smtClean="0">
                <a:latin typeface="Georgia" pitchFamily="18" charset="0"/>
                <a:cs typeface="Arial" charset="0"/>
              </a:rPr>
              <a:t>от муниципального до международного уровней </a:t>
            </a:r>
            <a:endParaRPr lang="ru-RU" altLang="ru-RU" sz="2400" b="1" dirty="0">
              <a:latin typeface="Georgia" pitchFamily="18" charset="0"/>
              <a:cs typeface="Arial" charset="0"/>
            </a:endParaRPr>
          </a:p>
        </p:txBody>
      </p:sp>
      <p:pic>
        <p:nvPicPr>
          <p:cNvPr id="8" name="Picture 16" descr="SS85995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115902">
            <a:off x="381503" y="2007668"/>
            <a:ext cx="4129183" cy="3154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8" descr="SS859939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943915" y="1839706"/>
            <a:ext cx="5073677" cy="3875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2051" r="1797"/>
          <a:stretch/>
        </p:blipFill>
        <p:spPr>
          <a:xfrm>
            <a:off x="2336912" y="2766129"/>
            <a:ext cx="2843835" cy="407117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3012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2A9CAD-5342-4901-B1AD-EC277ACC798C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0825" y="911225"/>
            <a:ext cx="860901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5438" y="358775"/>
            <a:ext cx="8569325" cy="2800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Georgia" pitchFamily="18" charset="0"/>
                <a:cs typeface="Times New Roman" pitchFamily="18" charset="0"/>
              </a:rPr>
              <a:t>Принципы:</a:t>
            </a:r>
            <a:endParaRPr lang="en-US" sz="2400" b="1" dirty="0">
              <a:latin typeface="Georgia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Georgia" pitchFamily="18" charset="0"/>
            </a:endParaRPr>
          </a:p>
          <a:p>
            <a:pPr indent="355600" eaLnBrk="0" fontAlgn="auto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Georgia" pitchFamily="18" charset="0"/>
                <a:cs typeface="Times New Roman" pitchFamily="18" charset="0"/>
              </a:rPr>
              <a:t>Принцип индивидуализации.</a:t>
            </a:r>
          </a:p>
          <a:p>
            <a:pPr indent="355600" eaLnBrk="0" fontAlgn="auto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Georgia" pitchFamily="18" charset="0"/>
                <a:cs typeface="Times New Roman" pitchFamily="18" charset="0"/>
              </a:rPr>
              <a:t>Принцип комплексности.</a:t>
            </a:r>
          </a:p>
          <a:p>
            <a:pPr indent="355600" eaLnBrk="0" fontAlgn="auto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Georgia" pitchFamily="18" charset="0"/>
                <a:cs typeface="Times New Roman" pitchFamily="18" charset="0"/>
              </a:rPr>
              <a:t>Принцип</a:t>
            </a:r>
            <a:r>
              <a:rPr lang="ru-RU" sz="2400" dirty="0">
                <a:solidFill>
                  <a:srgbClr val="111111"/>
                </a:solidFill>
                <a:latin typeface="Georgia" pitchFamily="18" charset="0"/>
                <a:cs typeface="Times New Roman" pitchFamily="18" charset="0"/>
              </a:rPr>
              <a:t> учёта возрастных особенностей.</a:t>
            </a:r>
            <a:endParaRPr lang="ru-RU" sz="2400" dirty="0">
              <a:latin typeface="Georgia" pitchFamily="18" charset="0"/>
              <a:cs typeface="Times New Roman" pitchFamily="18" charset="0"/>
            </a:endParaRPr>
          </a:p>
          <a:p>
            <a:pPr indent="355600" eaLnBrk="0" fontAlgn="auto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Georgia" pitchFamily="18" charset="0"/>
                <a:cs typeface="Times New Roman" pitchFamily="18" charset="0"/>
              </a:rPr>
              <a:t>Принцип социального партнёрства.</a:t>
            </a:r>
          </a:p>
          <a:p>
            <a:pPr indent="355600" eaLnBrk="0" fontAlgn="auto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Georgia" pitchFamily="18" charset="0"/>
                <a:cs typeface="Times New Roman" pitchFamily="18" charset="0"/>
              </a:rPr>
              <a:t>Принцип </a:t>
            </a:r>
            <a:r>
              <a:rPr lang="ru-RU" sz="2400" dirty="0" err="1">
                <a:latin typeface="Georgia" pitchFamily="18" charset="0"/>
                <a:cs typeface="Times New Roman" pitchFamily="18" charset="0"/>
              </a:rPr>
              <a:t>конвенциальности</a:t>
            </a:r>
            <a:r>
              <a:rPr lang="ru-RU" sz="2400" dirty="0">
                <a:latin typeface="Georgia" pitchFamily="18" charset="0"/>
                <a:cs typeface="Times New Roman" pitchFamily="18" charset="0"/>
              </a:rPr>
              <a:t> сопровождения.</a:t>
            </a:r>
            <a:endParaRPr lang="ru-RU" sz="2400" dirty="0">
              <a:latin typeface="Georgia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Georgia" pitchFamily="18" charset="0"/>
            </a:endParaRPr>
          </a:p>
        </p:txBody>
      </p:sp>
      <p:grpSp>
        <p:nvGrpSpPr>
          <p:cNvPr id="43015" name="Группа 1"/>
          <p:cNvGrpSpPr>
            <a:grpSpLocks/>
          </p:cNvGrpSpPr>
          <p:nvPr/>
        </p:nvGrpSpPr>
        <p:grpSpPr bwMode="auto">
          <a:xfrm>
            <a:off x="2695575" y="3021013"/>
            <a:ext cx="3997325" cy="2989262"/>
            <a:chOff x="3019425" y="2963737"/>
            <a:chExt cx="3996766" cy="2989248"/>
          </a:xfrm>
        </p:grpSpPr>
        <p:pic>
          <p:nvPicPr>
            <p:cNvPr id="8" name="Picture 5" descr="C:\Documents and Settings\ирина\Мои документы\Мои рисунки\semya5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3019425" y="2963737"/>
              <a:ext cx="3996766" cy="2989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9" name="Rectangle 4"/>
            <p:cNvSpPr txBox="1">
              <a:spLocks noChangeArrowheads="1"/>
            </p:cNvSpPr>
            <p:nvPr/>
          </p:nvSpPr>
          <p:spPr>
            <a:xfrm>
              <a:off x="3019425" y="5339422"/>
              <a:ext cx="3996766" cy="61356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 anchorCtr="1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36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onotype Corsiva" pitchFamily="66" charset="0"/>
                </a:rPr>
                <a:t>«Вместе мы – сила!»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132513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9396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36EF7-5F1B-44D4-894B-E9324A41B549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solidFill>
                <a:srgbClr val="898989"/>
              </a:solidFill>
            </a:endParaRPr>
          </a:p>
        </p:txBody>
      </p:sp>
      <p:pic>
        <p:nvPicPr>
          <p:cNvPr id="5" name="Picture 4" descr="S8002610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3656" t="76" r="5045"/>
          <a:stretch>
            <a:fillRect/>
          </a:stretch>
        </p:blipFill>
        <p:spPr bwMode="auto">
          <a:xfrm>
            <a:off x="6059526" y="2078551"/>
            <a:ext cx="3037176" cy="23850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2" name="Группа 1"/>
          <p:cNvGrpSpPr/>
          <p:nvPr/>
        </p:nvGrpSpPr>
        <p:grpSpPr>
          <a:xfrm>
            <a:off x="88900" y="2130011"/>
            <a:ext cx="8280400" cy="3221706"/>
            <a:chOff x="107950" y="1392763"/>
            <a:chExt cx="8280400" cy="3221706"/>
          </a:xfrm>
        </p:grpSpPr>
        <p:sp>
          <p:nvSpPr>
            <p:cNvPr id="59398" name="Text Box 5"/>
            <p:cNvSpPr txBox="1">
              <a:spLocks noChangeArrowheads="1"/>
            </p:cNvSpPr>
            <p:nvPr/>
          </p:nvSpPr>
          <p:spPr bwMode="auto">
            <a:xfrm>
              <a:off x="107950" y="1392763"/>
              <a:ext cx="6156325" cy="175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ru-RU" altLang="ru-RU" dirty="0">
                  <a:latin typeface="Georgia" pitchFamily="18" charset="0"/>
                </a:rPr>
                <a:t> </a:t>
              </a:r>
              <a:r>
                <a:rPr lang="ru-RU" altLang="ru-RU" b="1" dirty="0">
                  <a:latin typeface="Georgia" pitchFamily="18" charset="0"/>
                </a:rPr>
                <a:t>Здоровое поколение – Международные ориентиры  </a:t>
              </a:r>
              <a:r>
                <a:rPr lang="en-US" altLang="ru-RU" b="1" dirty="0">
                  <a:latin typeface="Georgia" pitchFamily="18" charset="0"/>
                </a:rPr>
                <a:t>XXI </a:t>
              </a:r>
              <a:r>
                <a:rPr lang="ru-RU" altLang="ru-RU" b="1" dirty="0">
                  <a:latin typeface="Georgia" pitchFamily="18" charset="0"/>
                </a:rPr>
                <a:t>века. </a:t>
              </a:r>
            </a:p>
            <a:p>
              <a:r>
                <a:rPr lang="ru-RU" altLang="ru-RU" i="1" dirty="0">
                  <a:latin typeface="Georgia" pitchFamily="18" charset="0"/>
                </a:rPr>
                <a:t>Материалы международной научно-практической конференции </a:t>
              </a:r>
              <a:r>
                <a:rPr lang="ru-RU" altLang="ru-RU" dirty="0">
                  <a:latin typeface="Georgia" pitchFamily="18" charset="0"/>
                </a:rPr>
                <a:t>. </a:t>
              </a:r>
            </a:p>
            <a:p>
              <a:r>
                <a:rPr lang="ru-RU" altLang="ru-RU" i="1" dirty="0">
                  <a:latin typeface="Georgia" pitchFamily="18" charset="0"/>
                </a:rPr>
                <a:t>Статья  </a:t>
              </a:r>
              <a:r>
                <a:rPr lang="ru-RU" altLang="ru-RU" dirty="0">
                  <a:latin typeface="Georgia" pitchFamily="18" charset="0"/>
                </a:rPr>
                <a:t>«Использование информационных технологий в образовательном процессе».</a:t>
              </a:r>
            </a:p>
          </p:txBody>
        </p:sp>
        <p:sp>
          <p:nvSpPr>
            <p:cNvPr id="59399" name="Text Box 6"/>
            <p:cNvSpPr txBox="1">
              <a:spLocks noChangeArrowheads="1"/>
            </p:cNvSpPr>
            <p:nvPr/>
          </p:nvSpPr>
          <p:spPr bwMode="auto">
            <a:xfrm>
              <a:off x="107950" y="3414319"/>
              <a:ext cx="82804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ru-RU" altLang="ru-RU" dirty="0">
                  <a:latin typeface="Georgia" pitchFamily="18" charset="0"/>
                </a:rPr>
                <a:t> Психолого-педагогические проблемы социального </a:t>
              </a:r>
            </a:p>
            <a:p>
              <a:r>
                <a:rPr lang="ru-RU" altLang="ru-RU" dirty="0">
                  <a:latin typeface="Georgia" pitchFamily="18" charset="0"/>
                </a:rPr>
                <a:t>становления личности: </a:t>
              </a:r>
              <a:r>
                <a:rPr lang="ru-RU" altLang="ru-RU" i="1" dirty="0">
                  <a:latin typeface="Georgia" pitchFamily="18" charset="0"/>
                </a:rPr>
                <a:t>сборник научных трудов</a:t>
              </a:r>
              <a:r>
                <a:rPr lang="ru-RU" altLang="ru-RU" dirty="0">
                  <a:latin typeface="Georgia" pitchFamily="18" charset="0"/>
                </a:rPr>
                <a:t> .</a:t>
              </a:r>
            </a:p>
            <a:p>
              <a:r>
                <a:rPr lang="ru-RU" altLang="ru-RU" i="1" dirty="0">
                  <a:latin typeface="Georgia" pitchFamily="18" charset="0"/>
                </a:rPr>
                <a:t>Научная статья</a:t>
              </a:r>
              <a:r>
                <a:rPr lang="ru-RU" altLang="ru-RU" dirty="0">
                  <a:latin typeface="Georgia" pitchFamily="18" charset="0"/>
                </a:rPr>
                <a:t> </a:t>
              </a:r>
              <a:r>
                <a:rPr lang="ru-RU" altLang="ru-RU" b="1" dirty="0">
                  <a:latin typeface="Georgia" pitchFamily="18" charset="0"/>
                </a:rPr>
                <a:t>«Проблемы семейной социализации детей «группы риска».</a:t>
              </a:r>
              <a:r>
                <a:rPr lang="ru-RU" altLang="ru-RU" dirty="0">
                  <a:latin typeface="Georgia" pitchFamily="18" charset="0"/>
                </a:rPr>
                <a:t>                                                                                                    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2801" y="520264"/>
            <a:ext cx="863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Участие в заочных мероприятиях по обобщению и распространению идей воспитательного проекта</a:t>
            </a:r>
            <a:endParaRPr lang="ru-RU" sz="2400" b="1" dirty="0">
              <a:latin typeface="Georgia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0825" y="1589163"/>
            <a:ext cx="860901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132513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9396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36EF7-5F1B-44D4-894B-E9324A41B549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solidFill>
                <a:srgbClr val="898989"/>
              </a:solidFill>
            </a:endParaRPr>
          </a:p>
        </p:txBody>
      </p:sp>
      <p:sp>
        <p:nvSpPr>
          <p:cNvPr id="59400" name="Text Box 7"/>
          <p:cNvSpPr txBox="1">
            <a:spLocks noChangeArrowheads="1"/>
          </p:cNvSpPr>
          <p:nvPr/>
        </p:nvSpPr>
        <p:spPr bwMode="auto">
          <a:xfrm>
            <a:off x="272801" y="1935217"/>
            <a:ext cx="92186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dirty="0">
                <a:latin typeface="Georgia" pitchFamily="18" charset="0"/>
              </a:rPr>
              <a:t> Школа, доступная каждому! </a:t>
            </a:r>
          </a:p>
          <a:p>
            <a:r>
              <a:rPr lang="ru-RU" altLang="ru-RU" i="1" dirty="0">
                <a:latin typeface="Georgia" pitchFamily="18" charset="0"/>
              </a:rPr>
              <a:t>Материалы межрегиональной научно-практической  конференции </a:t>
            </a:r>
          </a:p>
          <a:p>
            <a:r>
              <a:rPr lang="ru-RU" altLang="ru-RU" i="1" dirty="0">
                <a:latin typeface="Georgia" pitchFamily="18" charset="0"/>
              </a:rPr>
              <a:t>Статья </a:t>
            </a:r>
          </a:p>
          <a:p>
            <a:r>
              <a:rPr lang="ru-RU" altLang="ru-RU" b="1" dirty="0">
                <a:latin typeface="Georgia" pitchFamily="18" charset="0"/>
              </a:rPr>
              <a:t>«Организация работы с учащимися, имеющими ограниченные возможности </a:t>
            </a:r>
          </a:p>
          <a:p>
            <a:r>
              <a:rPr lang="ru-RU" altLang="ru-RU" b="1" dirty="0">
                <a:latin typeface="Georgia" pitchFamily="18" charset="0"/>
              </a:rPr>
              <a:t>здоровья в отделении индивидуального обучения».</a:t>
            </a:r>
            <a:r>
              <a:rPr lang="ru-RU" altLang="ru-RU" dirty="0">
                <a:latin typeface="Georgia" pitchFamily="18" charset="0"/>
              </a:rPr>
              <a:t> </a:t>
            </a:r>
          </a:p>
        </p:txBody>
      </p:sp>
      <p:sp>
        <p:nvSpPr>
          <p:cNvPr id="59401" name="Text Box 8"/>
          <p:cNvSpPr txBox="1">
            <a:spLocks noChangeArrowheads="1"/>
          </p:cNvSpPr>
          <p:nvPr/>
        </p:nvSpPr>
        <p:spPr bwMode="auto">
          <a:xfrm>
            <a:off x="272801" y="3960047"/>
            <a:ext cx="74025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>
                <a:latin typeface="Georgia" pitchFamily="18" charset="0"/>
              </a:rPr>
              <a:t> Педагогическое обеспечение работы с молодёжью: </a:t>
            </a:r>
          </a:p>
          <a:p>
            <a:r>
              <a:rPr lang="ru-RU" altLang="ru-RU" i="1">
                <a:latin typeface="Georgia" pitchFamily="18" charset="0"/>
              </a:rPr>
              <a:t>Материалы Всероссийской научно-практической конференции</a:t>
            </a:r>
            <a:r>
              <a:rPr lang="ru-RU" altLang="ru-RU">
                <a:latin typeface="Georgia" pitchFamily="18" charset="0"/>
              </a:rPr>
              <a:t> </a:t>
            </a:r>
          </a:p>
          <a:p>
            <a:r>
              <a:rPr lang="ru-RU" altLang="ru-RU" i="1">
                <a:latin typeface="Georgia" pitchFamily="18" charset="0"/>
              </a:rPr>
              <a:t>Статья </a:t>
            </a:r>
            <a:r>
              <a:rPr lang="ru-RU" altLang="ru-RU" b="1">
                <a:latin typeface="Georgia" pitchFamily="18" charset="0"/>
              </a:rPr>
              <a:t>«Конфликты в семье».</a:t>
            </a:r>
            <a:r>
              <a:rPr lang="ru-RU" altLang="ru-RU">
                <a:latin typeface="Georgia" pitchFamily="18" charset="0"/>
              </a:rPr>
              <a:t> </a:t>
            </a:r>
          </a:p>
        </p:txBody>
      </p:sp>
      <p:sp>
        <p:nvSpPr>
          <p:cNvPr id="59402" name="Text Box 9"/>
          <p:cNvSpPr txBox="1">
            <a:spLocks noChangeArrowheads="1"/>
          </p:cNvSpPr>
          <p:nvPr/>
        </p:nvSpPr>
        <p:spPr bwMode="auto">
          <a:xfrm>
            <a:off x="272801" y="5165999"/>
            <a:ext cx="8869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dirty="0">
                <a:latin typeface="Georgia" pitchFamily="18" charset="0"/>
              </a:rPr>
              <a:t> Актуальные проблемы общего образования.</a:t>
            </a:r>
            <a:r>
              <a:rPr lang="ru-RU" altLang="ru-RU" i="1" dirty="0">
                <a:latin typeface="Georgia" pitchFamily="18" charset="0"/>
              </a:rPr>
              <a:t> Сборник научных трудов</a:t>
            </a:r>
            <a:r>
              <a:rPr lang="ru-RU" altLang="ru-RU" dirty="0">
                <a:latin typeface="Georgia" pitchFamily="18" charset="0"/>
              </a:rPr>
              <a:t> </a:t>
            </a:r>
          </a:p>
          <a:p>
            <a:r>
              <a:rPr lang="ru-RU" altLang="ru-RU" i="1" dirty="0">
                <a:latin typeface="Georgia" pitchFamily="18" charset="0"/>
              </a:rPr>
              <a:t>Статья </a:t>
            </a:r>
            <a:r>
              <a:rPr lang="ru-RU" altLang="ru-RU" b="1" dirty="0">
                <a:latin typeface="Georgia" pitchFamily="18" charset="0"/>
              </a:rPr>
              <a:t>«Проблема  </a:t>
            </a:r>
            <a:r>
              <a:rPr lang="ru-RU" altLang="ru-RU" b="1" dirty="0" err="1">
                <a:latin typeface="Georgia" pitchFamily="18" charset="0"/>
              </a:rPr>
              <a:t>девиантного</a:t>
            </a:r>
            <a:r>
              <a:rPr lang="ru-RU" altLang="ru-RU" b="1" dirty="0">
                <a:latin typeface="Georgia" pitchFamily="18" charset="0"/>
              </a:rPr>
              <a:t> поведения у детей «группы риска».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01" y="520264"/>
            <a:ext cx="863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Участие в заочных мероприятиях по обобщению и распространению идей воспитательного проекта</a:t>
            </a:r>
            <a:endParaRPr lang="ru-RU" sz="2400" b="1" dirty="0">
              <a:latin typeface="Georgia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50825" y="1463035"/>
            <a:ext cx="860901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619038" y="1865313"/>
            <a:ext cx="279400" cy="454025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97863" y="6176963"/>
            <a:ext cx="474662" cy="365125"/>
          </a:xfrm>
        </p:spPr>
        <p:txBody>
          <a:bodyPr/>
          <a:lstStyle/>
          <a:p>
            <a:pPr>
              <a:defRPr/>
            </a:pPr>
            <a:fld id="{CFE22076-EA5E-468D-B00E-0C1CED617723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1425575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7272" y="4962525"/>
            <a:ext cx="8424863" cy="138499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Председатель ОО «Познание» , руководитель </a:t>
            </a:r>
            <a:r>
              <a:rPr lang="ru-RU" altLang="ru-RU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Сызранского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филиала ГБС(К)ОУ 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школы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– интерната №2 </a:t>
            </a:r>
            <a:r>
              <a:rPr lang="ru-RU" altLang="ru-RU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г.о.Жигулевск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кандидат педагогических наук</a:t>
            </a:r>
          </a:p>
        </p:txBody>
      </p:sp>
      <p:pic>
        <p:nvPicPr>
          <p:cNvPr id="16392" name="Picture 10" descr="сканирование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687" y="482601"/>
            <a:ext cx="903288" cy="908050"/>
          </a:xfrm>
          <a:prstGeom prst="rect">
            <a:avLst/>
          </a:prstGeom>
          <a:noFill/>
          <a:ln w="9525">
            <a:solidFill>
              <a:srgbClr val="669900"/>
            </a:solidFill>
            <a:miter lim="800000"/>
            <a:headEnd/>
            <a:tailEnd/>
          </a:ln>
        </p:spPr>
      </p:pic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5680075" y="1076325"/>
            <a:ext cx="2951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Georgia" pitchFamily="18" charset="0"/>
              </a:rPr>
              <a:t>07.10.1973 года рождения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06940" y="1481886"/>
            <a:ext cx="4810386" cy="3605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630363" y="434975"/>
            <a:ext cx="724693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Панова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Ольга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Васильевна</a:t>
            </a:r>
          </a:p>
        </p:txBody>
      </p:sp>
      <p:pic>
        <p:nvPicPr>
          <p:cNvPr id="28674" name="Picture 2" descr="http://fastwalls.ru/files/34/rossiya_flag_trikolor_gerb_2560x1600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63285" y="2705100"/>
            <a:ext cx="1907380" cy="119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6" name="Picture 4" descr="http://geo.webnabor.com/iz/Flag_Samara_Oblast.pn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156200" y="2705100"/>
            <a:ext cx="1785935" cy="119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2206625" y="1516063"/>
            <a:ext cx="4808538" cy="3536950"/>
          </a:xfrm>
          <a:prstGeom prst="ellipse">
            <a:avLst/>
          </a:prstGeom>
          <a:noFill/>
          <a:ln w="44450">
            <a:solidFill>
              <a:srgbClr val="AB6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7827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ADAC7E-7173-43BE-815C-14CFB4FAC083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solidFill>
                <a:srgbClr val="898989"/>
              </a:solidFill>
            </a:endParaRPr>
          </a:p>
        </p:txBody>
      </p:sp>
      <p:sp>
        <p:nvSpPr>
          <p:cNvPr id="77828" name="TextBox 6"/>
          <p:cNvSpPr txBox="1">
            <a:spLocks noChangeArrowheads="1"/>
          </p:cNvSpPr>
          <p:nvPr/>
        </p:nvSpPr>
        <p:spPr bwMode="auto">
          <a:xfrm>
            <a:off x="413147" y="412258"/>
            <a:ext cx="84816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262626"/>
                </a:solidFill>
                <a:latin typeface="Georgia" pitchFamily="18" charset="0"/>
              </a:rPr>
              <a:t>Регулярно обновляемый интернет - ресурс</a:t>
            </a:r>
            <a:endParaRPr lang="ru-RU" sz="3200" dirty="0">
              <a:solidFill>
                <a:srgbClr val="262626"/>
              </a:solidFill>
              <a:latin typeface="Georgia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8109" y="1094489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7975" r="13606" b="4742"/>
          <a:stretch/>
        </p:blipFill>
        <p:spPr bwMode="auto">
          <a:xfrm>
            <a:off x="924313" y="1239981"/>
            <a:ext cx="7333155" cy="4844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3492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47ADC5-8129-44B1-80C5-1C070D03679D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8763" y="904875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7" name="Group 16"/>
          <p:cNvGraphicFramePr>
            <a:graphicFrameLocks noGrp="1"/>
          </p:cNvGraphicFramePr>
          <p:nvPr/>
        </p:nvGraphicFramePr>
        <p:xfrm>
          <a:off x="258763" y="1095375"/>
          <a:ext cx="8688346" cy="5191830"/>
        </p:xfrm>
        <a:graphic>
          <a:graphicData uri="http://schemas.openxmlformats.org/drawingml/2006/table">
            <a:tbl>
              <a:tblPr/>
              <a:tblGrid>
                <a:gridCol w="4476707"/>
                <a:gridCol w="4211639"/>
              </a:tblGrid>
              <a:tr h="317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Результаты-продукты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Результаты-эффекты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9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1.Нормативно-правовая база создания Семейной службы: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-Положение о Семейной службе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-Договоры о сотрудничестве с социальными партнерами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-Планы работы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-Протоколы заседаний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1.Улучшение микроклимата в семьях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2.Расширение включенности родителей в жизнь школы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3.Увеличение количества семей, общающихся между собой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4.Увеличение на 15% количества родителей, посещающих родительские собрания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5.Сокращение на 30% количества обучающихся и семей, состоящих на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внутришкольном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учете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6.Улучшение взаимоотношений обучающихся с родителями, педагогами, сверстниками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7.Повышение самооценки обучающихся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8.Доведение уровня успеваемости обучающихся в ОУ до 100%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2.Комплект методических материалов проекта: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-Социальный паспорт семьи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-Карта сопровождения семьи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-Анкеты по промежуточному итоговому мониторингу семей обучающихся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-Банк данных о семьях обучающихся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-Акт обследования семьи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-Заключение психолого-медико-педагогического консилиума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07" name="Rectangle 1"/>
          <p:cNvSpPr>
            <a:spLocks noChangeArrowheads="1"/>
          </p:cNvSpPr>
          <p:nvPr/>
        </p:nvSpPr>
        <p:spPr bwMode="auto">
          <a:xfrm>
            <a:off x="2209800" y="295275"/>
            <a:ext cx="4629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altLang="ru-RU" sz="3200" b="1">
                <a:latin typeface="Georgia" pitchFamily="18" charset="0"/>
                <a:cs typeface="Times New Roman" pitchFamily="18" charset="0"/>
              </a:rPr>
              <a:t>Результаты проекта</a:t>
            </a:r>
            <a:endParaRPr lang="ru-RU" altLang="ru-RU" sz="3200">
              <a:latin typeface="Georg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5540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9B9EB1-2C99-4A51-82DF-8B5B68BB92F6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8763" y="904875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542" name="Rectangle 1"/>
          <p:cNvSpPr>
            <a:spLocks noChangeArrowheads="1"/>
          </p:cNvSpPr>
          <p:nvPr/>
        </p:nvSpPr>
        <p:spPr bwMode="auto">
          <a:xfrm>
            <a:off x="2209800" y="295275"/>
            <a:ext cx="4629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altLang="ru-RU" sz="3200" b="1">
                <a:latin typeface="Georgia" pitchFamily="18" charset="0"/>
                <a:cs typeface="Times New Roman" pitchFamily="18" charset="0"/>
              </a:rPr>
              <a:t>Результаты проекта</a:t>
            </a:r>
            <a:endParaRPr lang="ru-RU" altLang="ru-RU" sz="3200">
              <a:latin typeface="Georgia" pitchFamily="18" charset="0"/>
              <a:cs typeface="Arial" charset="0"/>
            </a:endParaRPr>
          </a:p>
        </p:txBody>
      </p:sp>
      <p:graphicFrame>
        <p:nvGraphicFramePr>
          <p:cNvPr id="9" name="Group 42"/>
          <p:cNvGraphicFramePr>
            <a:graphicFrameLocks noGrp="1"/>
          </p:cNvGraphicFramePr>
          <p:nvPr/>
        </p:nvGraphicFramePr>
        <p:xfrm>
          <a:off x="357188" y="1600200"/>
          <a:ext cx="8643937" cy="4631872"/>
        </p:xfrm>
        <a:graphic>
          <a:graphicData uri="http://schemas.openxmlformats.org/drawingml/2006/table">
            <a:tbl>
              <a:tblPr/>
              <a:tblGrid>
                <a:gridCol w="4714875"/>
                <a:gridCol w="3929062"/>
              </a:tblGrid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3.Буклет «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Гиперактивный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ребенок»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9.Приобретение педагогами ОУ опыта взаимодействия друг с другом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10.Повышение коммуникативности педагогов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11.Повышение квалификации педагога-психолога, классных руководителей и социального педагога.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12.Повышение мотивации педагогов в работе с семьями обучающихся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13.Повышение скорости  реагирования педагогов  на возникновение трудных ситуаций   в ОУ и семьях и  их быстрое решение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4.Сочинения обучающихся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5.Фотографии из жизни семей обучающихся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Дипломы, грамоты  детей за победу в различных конкурсах.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7.Оборудование сенсорной комнаты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4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8.Веб-страница Семейной службы на сайте ОУ.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9.Стенд «Мы вместе!»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10.Видео- и фотоматериалы о работе Семейной службы в ОУ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11.Презентации выступлений, мероприятий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12.Публикации в газетах, журналах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13.Сценарии мероприятий.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14.Публичный доклад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57188" y="1117600"/>
          <a:ext cx="8643937" cy="414337"/>
        </p:xfrm>
        <a:graphic>
          <a:graphicData uri="http://schemas.openxmlformats.org/drawingml/2006/table">
            <a:tbl>
              <a:tblPr/>
              <a:tblGrid>
                <a:gridCol w="4714875"/>
                <a:gridCol w="3929062"/>
              </a:tblGrid>
              <a:tr h="414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Результаты-продукты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Результаты-эффекты</a:t>
                      </a: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966" marR="6296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9636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845026-1562-4A6E-A806-797DDA5A58B2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8763" y="1397000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9638" name="Rectangle 1"/>
          <p:cNvSpPr>
            <a:spLocks noChangeArrowheads="1"/>
          </p:cNvSpPr>
          <p:nvPr/>
        </p:nvSpPr>
        <p:spPr bwMode="auto">
          <a:xfrm>
            <a:off x="163513" y="354013"/>
            <a:ext cx="8731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 eaLnBrk="0" hangingPunct="0">
              <a:tabLst>
                <a:tab pos="900113" algn="l"/>
              </a:tabLst>
            </a:pPr>
            <a:r>
              <a:rPr lang="ru-RU" altLang="ru-RU" sz="2000" b="1" i="1">
                <a:latin typeface="Georgia" pitchFamily="18" charset="0"/>
                <a:cs typeface="Times New Roman" pitchFamily="18" charset="0"/>
              </a:rPr>
              <a:t>Критерии и показатели эффективности</a:t>
            </a:r>
          </a:p>
          <a:p>
            <a:pPr indent="450850" algn="ctr" eaLnBrk="0" hangingPunct="0">
              <a:tabLst>
                <a:tab pos="900113" algn="l"/>
              </a:tabLst>
            </a:pPr>
            <a:r>
              <a:rPr lang="ru-RU" altLang="ru-RU" sz="2000" b="1" i="1">
                <a:latin typeface="Georgia" pitchFamily="18" charset="0"/>
                <a:cs typeface="Times New Roman" pitchFamily="18" charset="0"/>
              </a:rPr>
              <a:t> педагогического сопровождения </a:t>
            </a:r>
          </a:p>
          <a:p>
            <a:pPr indent="450850" algn="ctr" eaLnBrk="0" hangingPunct="0">
              <a:tabLst>
                <a:tab pos="900113" algn="l"/>
              </a:tabLst>
            </a:pPr>
            <a:r>
              <a:rPr lang="ru-RU" altLang="ru-RU" sz="2000" b="1" i="1">
                <a:latin typeface="Georgia" pitchFamily="18" charset="0"/>
                <a:cs typeface="Times New Roman" pitchFamily="18" charset="0"/>
              </a:rPr>
              <a:t>семейной социализации подростков  группы риска.</a:t>
            </a:r>
            <a:endParaRPr lang="ru-RU" altLang="ru-RU" sz="2000">
              <a:latin typeface="Georgia" pitchFamily="18" charset="0"/>
            </a:endParaRPr>
          </a:p>
          <a:p>
            <a:pPr indent="450850" eaLnBrk="0" hangingPunct="0">
              <a:tabLst>
                <a:tab pos="900113" algn="l"/>
              </a:tabLst>
            </a:pPr>
            <a:endParaRPr lang="ru-RU" altLang="ru-RU" sz="2000">
              <a:latin typeface="Georg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317625" y="1473200"/>
          <a:ext cx="6654800" cy="4844016"/>
        </p:xfrm>
        <a:graphic>
          <a:graphicData uri="http://schemas.openxmlformats.org/drawingml/2006/table">
            <a:tbl>
              <a:tblPr/>
              <a:tblGrid>
                <a:gridCol w="1437705"/>
                <a:gridCol w="2608547"/>
                <a:gridCol w="2608548"/>
              </a:tblGrid>
              <a:tr h="186309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Критерии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308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Сформированность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позитивных  семейно-ролевых отношений  и ценностей, определяющих его отношение к окружающему миру, к самому себе и обеспечивающих его адаптацию и самореализацию в семье и социуме.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925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Позитивное социально-психологическое самочувствие семьи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Позитивная динамика и соответствие   удовлетворённости  жизнью подростков и их родителей.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Удовлетворённость подростка своим положением в семье.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   Успешность общения с родителями.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   Низкая тревожность.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 Межличностные отношения и взаимное восприятие.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3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4925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Сформированность ценностно-нормативной позиции подростка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Сформированность позитивных  семейных и социокультурных ценностей и норм поведения.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Усвоение позитивных семейно-ролевых отношений.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Уважение к жизни и достоинству другого члена семьи.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Позитивное отношение к себе (самопринятие)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-Активная жизненная позиция.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Социально-адаптивное поведение подростка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Отсутствие привычек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аддиктивного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девиантного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поведения.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0011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Готовность к межличностному взаимодействию.</a:t>
                      </a:r>
                    </a:p>
                  </a:txBody>
                  <a:tcPr marL="58203" marR="582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1684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CD0F47-0CF6-4C72-872D-3235F5C05B8C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4163" y="2519363"/>
            <a:ext cx="86106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686" name="Rectangle 3"/>
          <p:cNvSpPr txBox="1">
            <a:spLocks noChangeArrowheads="1"/>
          </p:cNvSpPr>
          <p:nvPr/>
        </p:nvSpPr>
        <p:spPr bwMode="auto">
          <a:xfrm>
            <a:off x="401638" y="515938"/>
            <a:ext cx="82296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altLang="ru-RU" sz="2400" dirty="0">
                <a:latin typeface="Georgia" pitchFamily="18" charset="0"/>
              </a:rPr>
              <a:t>   </a:t>
            </a:r>
            <a:r>
              <a:rPr lang="ru-RU" altLang="ru-RU" sz="2400" dirty="0" smtClean="0">
                <a:latin typeface="Georgia" pitchFamily="18" charset="0"/>
              </a:rPr>
              <a:t>Наша </a:t>
            </a:r>
            <a:r>
              <a:rPr lang="ru-RU" altLang="ru-RU" sz="2400" dirty="0">
                <a:latin typeface="Georgia" pitchFamily="18" charset="0"/>
              </a:rPr>
              <a:t>деятельность направлена на то, чтобы, осмысливая нормы и ценности, ребенок приобретал свою качественную определенность, неповторимость, устойчивость, которые  способствуют  успешному социальному становлению личности.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dirty="0">
              <a:latin typeface="Georgia" pitchFamily="18" charset="0"/>
            </a:endParaRPr>
          </a:p>
        </p:txBody>
      </p:sp>
      <p:pic>
        <p:nvPicPr>
          <p:cNvPr id="8" name="Picture 4" descr="DSC0069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934934" y="2901098"/>
            <a:ext cx="5295900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3732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55DD6B-5892-4EE5-B784-636B3E397ED6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6213" y="3244850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4187825" y="482600"/>
            <a:ext cx="483552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altLang="ru-RU" sz="2000">
                <a:latin typeface="Georgia" pitchFamily="18" charset="0"/>
              </a:rPr>
              <a:t>     Создавая оптимальные условия, способствующие успешному обучению, воспитанию, развитию и социальной адаптации детей, в том числе и детей с ограниченными возможностями здоровья, формируя ценностно-нормативную позицию личности  – мы строим будущее поколение здорового общества.  </a:t>
            </a:r>
          </a:p>
        </p:txBody>
      </p:sp>
      <p:pic>
        <p:nvPicPr>
          <p:cNvPr id="9" name="Рисунок 6" descr="E:\конкурс Губернатора\ФОТО в презентацию\SDC11527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19780"/>
          <a:stretch/>
        </p:blipFill>
        <p:spPr bwMode="auto">
          <a:xfrm>
            <a:off x="229960" y="482491"/>
            <a:ext cx="4018416" cy="25270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Рисунок 8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030288" y="3459616"/>
            <a:ext cx="2016125" cy="2519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3737" name="TextBox 1"/>
          <p:cNvSpPr txBox="1">
            <a:spLocks noChangeArrowheads="1"/>
          </p:cNvSpPr>
          <p:nvPr/>
        </p:nvSpPr>
        <p:spPr bwMode="auto">
          <a:xfrm>
            <a:off x="4425950" y="3482975"/>
            <a:ext cx="43592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Georgia" pitchFamily="18" charset="0"/>
              </a:rPr>
              <a:t>Не потеряться в огромном мире, не опустить руки, а сделать всё для того, чтобы мальчишки и девчонки выбрали правильный путь, обрели свой внутренний стержень, который поможет им в будущем решать жизненные  задачи.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5780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2F1904-D9EC-4BDE-8D76-7CD67DF89D76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77813" y="1243013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1276350" y="301625"/>
            <a:ext cx="681196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400" b="1" i="1">
                <a:latin typeface="Georgia" pitchFamily="18" charset="0"/>
              </a:rPr>
              <a:t>Здоровое поколение – </a:t>
            </a:r>
            <a:endParaRPr lang="en-US" altLang="ru-RU" sz="2400" b="1" i="1">
              <a:latin typeface="Georgia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altLang="ru-RU" sz="2400" b="1" i="1">
                <a:latin typeface="Georgia" pitchFamily="18" charset="0"/>
              </a:rPr>
              <a:t>Международные ориентиры </a:t>
            </a:r>
            <a:r>
              <a:rPr lang="en-US" altLang="ru-RU" sz="2400" b="1" i="1">
                <a:latin typeface="Georgia" pitchFamily="18" charset="0"/>
              </a:rPr>
              <a:t>XXI</a:t>
            </a:r>
            <a:r>
              <a:rPr lang="ru-RU" altLang="ru-RU" sz="2400" b="1" i="1">
                <a:latin typeface="Georgia" pitchFamily="18" charset="0"/>
              </a:rPr>
              <a:t> века.</a:t>
            </a:r>
          </a:p>
          <a:p>
            <a:pPr algn="ctr"/>
            <a:endParaRPr lang="ru-RU" altLang="ru-RU" sz="2400" b="1" i="1">
              <a:latin typeface="Georgia" pitchFamily="18" charset="0"/>
            </a:endParaRPr>
          </a:p>
        </p:txBody>
      </p:sp>
      <p:pic>
        <p:nvPicPr>
          <p:cNvPr id="1026" name="Picture 2" descr="http://sphotos-b.ak.fbcdn.net/hphotos-ak-ash4/p480x480/383790_314443038583510_28023549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338" y="1508125"/>
            <a:ext cx="6858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627784" y="1124744"/>
          <a:ext cx="6264696" cy="474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28813"/>
            <a:ext cx="2376488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4213" y="404813"/>
            <a:ext cx="8120062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Актуальность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3851275" y="6259513"/>
            <a:ext cx="522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>
                <a:latin typeface="Georgia" pitchFamily="18" charset="0"/>
              </a:rPr>
              <a:t>из послания президента Федеральному собранию</a:t>
            </a:r>
          </a:p>
        </p:txBody>
      </p:sp>
    </p:spTree>
    <p:extLst>
      <p:ext uri="{BB962C8B-B14F-4D97-AF65-F5344CB8AC3E}">
        <p14:creationId xmlns:p14="http://schemas.microsoft.com/office/powerpoint/2010/main" val="26814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5013" y="2554014"/>
            <a:ext cx="7848600" cy="3862552"/>
          </a:xfrm>
        </p:spPr>
        <p:txBody>
          <a:bodyPr/>
          <a:lstStyle/>
          <a:p>
            <a:r>
              <a:rPr lang="ru-RU" sz="3400" b="1" dirty="0" smtClean="0">
                <a:solidFill>
                  <a:srgbClr val="0033CC"/>
                </a:solidFill>
              </a:rPr>
              <a:t>Необходимость создания в образовательных организациях Семейной службы, направленной на  педагогическое </a:t>
            </a:r>
            <a:r>
              <a:rPr lang="ru-RU" sz="3400" b="1" dirty="0">
                <a:solidFill>
                  <a:srgbClr val="0033CC"/>
                </a:solidFill>
              </a:rPr>
              <a:t>сопровождение семейной социализации подростков группы </a:t>
            </a:r>
            <a:r>
              <a:rPr lang="ru-RU" sz="3400" b="1" dirty="0" smtClean="0">
                <a:solidFill>
                  <a:srgbClr val="0033CC"/>
                </a:solidFill>
              </a:rPr>
              <a:t>риска, детей с инвалидностью и ограниченными возможностями здоровья </a:t>
            </a:r>
            <a:r>
              <a:rPr lang="ru-RU" sz="3400" b="1" dirty="0" smtClean="0">
                <a:solidFill>
                  <a:srgbClr val="0033CC"/>
                </a:solidFill>
              </a:rPr>
              <a:t>на научной основе.</a:t>
            </a:r>
            <a:endParaRPr lang="ru-RU" sz="3400" b="1" dirty="0">
              <a:solidFill>
                <a:srgbClr val="0033CC"/>
              </a:solidFill>
            </a:endParaRP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563968"/>
              </p:ext>
            </p:extLst>
          </p:nvPr>
        </p:nvGraphicFramePr>
        <p:xfrm>
          <a:off x="2806262" y="0"/>
          <a:ext cx="3337296" cy="2503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Презентация" r:id="rId4" imgW="4572139" imgH="3429123" progId="PowerPoint.Show.8">
                  <p:embed/>
                </p:oleObj>
              </mc:Choice>
              <mc:Fallback>
                <p:oleObj name="Презентация" r:id="rId4" imgW="4572139" imgH="3429123" progId="PowerPoint.Show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262" y="0"/>
                        <a:ext cx="3337296" cy="250338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CC99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8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0484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583F3A-E955-43B8-B571-C17A8BBBE57A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1535937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13" descr="CCI03062014"/>
          <p:cNvPicPr>
            <a:picLocks noChangeAspect="1" noChangeArrowheads="1"/>
          </p:cNvPicPr>
          <p:nvPr/>
        </p:nvPicPr>
        <p:blipFill>
          <a:blip r:embed="rId4" cstate="print"/>
          <a:srcRect l="50887" b="8778"/>
          <a:stretch>
            <a:fillRect/>
          </a:stretch>
        </p:blipFill>
        <p:spPr bwMode="auto">
          <a:xfrm>
            <a:off x="498531" y="1655379"/>
            <a:ext cx="3399698" cy="4521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283779" y="327243"/>
            <a:ext cx="85601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000" dirty="0" smtClean="0">
                <a:latin typeface="Georgia" pitchFamily="18" charset="0"/>
              </a:rPr>
              <a:t>Диссертационное исследование и монография</a:t>
            </a:r>
          </a:p>
          <a:p>
            <a:pPr algn="ctr">
              <a:spcBef>
                <a:spcPts val="0"/>
              </a:spcBef>
            </a:pPr>
            <a:r>
              <a:rPr lang="ru-RU" altLang="ru-RU" sz="2000" dirty="0" smtClean="0">
                <a:latin typeface="Georgia" pitchFamily="18" charset="0"/>
              </a:rPr>
              <a:t>«Педагогическое сопровождение семейной социализации подростков группы </a:t>
            </a:r>
            <a:r>
              <a:rPr lang="ru-RU" altLang="ru-RU" sz="2000" dirty="0" smtClean="0">
                <a:latin typeface="Georgia" pitchFamily="18" charset="0"/>
              </a:rPr>
              <a:t>риска, детей с инвалидностью и ограниченными возможностями здоровья» </a:t>
            </a:r>
            <a:endParaRPr lang="ru-RU" altLang="ru-RU" sz="2000" b="1" dirty="0"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0924" y="2065286"/>
            <a:ext cx="4531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ISBN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987-5-9795-0798-9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Тираж: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500 экземпляров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УДК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37.035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ББК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74.6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62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Год выпуска: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2011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2772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241840-D16B-4116-A7F3-976B2F4E7F5A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rgbClr val="898989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582988" y="2405063"/>
            <a:ext cx="2305050" cy="1895475"/>
          </a:xfrm>
          <a:prstGeom prst="ellipse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62350" y="2963863"/>
            <a:ext cx="224313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Актуальность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проекта</a:t>
            </a:r>
          </a:p>
        </p:txBody>
      </p:sp>
      <p:grpSp>
        <p:nvGrpSpPr>
          <p:cNvPr id="9" name="Группа 18"/>
          <p:cNvGrpSpPr>
            <a:grpSpLocks/>
          </p:cNvGrpSpPr>
          <p:nvPr/>
        </p:nvGrpSpPr>
        <p:grpSpPr bwMode="auto">
          <a:xfrm>
            <a:off x="864730" y="1773371"/>
            <a:ext cx="2774032" cy="1832136"/>
            <a:chOff x="928141" y="642918"/>
            <a:chExt cx="2989465" cy="2071702"/>
          </a:xfrm>
          <a:solidFill>
            <a:srgbClr val="FFC000"/>
          </a:solidFill>
        </p:grpSpPr>
        <p:sp>
          <p:nvSpPr>
            <p:cNvPr id="10" name="Стрелка вверх 9"/>
            <p:cNvSpPr/>
            <p:nvPr/>
          </p:nvSpPr>
          <p:spPr>
            <a:xfrm rot="6566604">
              <a:off x="3242394" y="1733018"/>
              <a:ext cx="677867" cy="672556"/>
            </a:xfrm>
            <a:prstGeom prst="up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928141" y="642918"/>
              <a:ext cx="2376465" cy="207170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12" name="Прямоугольник 8"/>
            <p:cNvSpPr>
              <a:spLocks noChangeArrowheads="1"/>
            </p:cNvSpPr>
            <p:nvPr/>
          </p:nvSpPr>
          <p:spPr bwMode="auto">
            <a:xfrm>
              <a:off x="1072050" y="1228826"/>
              <a:ext cx="2079167" cy="84023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 Кризис современной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 </a:t>
              </a: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семьи</a:t>
              </a:r>
            </a:p>
          </p:txBody>
        </p:sp>
      </p:grpSp>
      <p:grpSp>
        <p:nvGrpSpPr>
          <p:cNvPr id="13" name="Группа 19"/>
          <p:cNvGrpSpPr>
            <a:grpSpLocks/>
          </p:cNvGrpSpPr>
          <p:nvPr/>
        </p:nvGrpSpPr>
        <p:grpSpPr bwMode="auto">
          <a:xfrm>
            <a:off x="5827793" y="1647017"/>
            <a:ext cx="2505794" cy="1832136"/>
            <a:chOff x="5982856" y="642918"/>
            <a:chExt cx="2951679" cy="2071702"/>
          </a:xfrm>
          <a:solidFill>
            <a:srgbClr val="FFC000"/>
          </a:solidFill>
        </p:grpSpPr>
        <p:sp>
          <p:nvSpPr>
            <p:cNvPr id="16" name="Стрелка вверх 15"/>
            <p:cNvSpPr/>
            <p:nvPr/>
          </p:nvSpPr>
          <p:spPr>
            <a:xfrm rot="14573425">
              <a:off x="6009111" y="1810472"/>
              <a:ext cx="677868" cy="730378"/>
            </a:xfrm>
            <a:prstGeom prst="up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6413144" y="642918"/>
              <a:ext cx="2521391" cy="207170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Конфликты  между школой и семьей</a:t>
              </a: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3412309" y="446653"/>
            <a:ext cx="2389872" cy="1958489"/>
            <a:chOff x="6143248" y="642918"/>
            <a:chExt cx="2376822" cy="2612614"/>
          </a:xfrm>
          <a:solidFill>
            <a:srgbClr val="FFC000"/>
          </a:solidFill>
        </p:grpSpPr>
        <p:sp>
          <p:nvSpPr>
            <p:cNvPr id="23" name="Стрелка вверх 22"/>
            <p:cNvSpPr/>
            <p:nvPr/>
          </p:nvSpPr>
          <p:spPr>
            <a:xfrm rot="10619106">
              <a:off x="7069578" y="2468938"/>
              <a:ext cx="676985" cy="786594"/>
            </a:xfrm>
            <a:prstGeom prst="up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6143248" y="642918"/>
              <a:ext cx="2376822" cy="2071363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25" name="Прямоугольник 23"/>
            <p:cNvSpPr>
              <a:spLocks noChangeArrowheads="1"/>
            </p:cNvSpPr>
            <p:nvPr/>
          </p:nvSpPr>
          <p:spPr bwMode="auto">
            <a:xfrm>
              <a:off x="6392772" y="1034944"/>
              <a:ext cx="1851134" cy="1305619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Потребность родителей в педагогическом просвещении</a:t>
              </a:r>
            </a:p>
          </p:txBody>
        </p:sp>
      </p:grpSp>
      <p:grpSp>
        <p:nvGrpSpPr>
          <p:cNvPr id="26" name="Группа 17"/>
          <p:cNvGrpSpPr>
            <a:grpSpLocks/>
          </p:cNvGrpSpPr>
          <p:nvPr/>
        </p:nvGrpSpPr>
        <p:grpSpPr bwMode="auto">
          <a:xfrm>
            <a:off x="1381125" y="4112327"/>
            <a:ext cx="2849377" cy="2083440"/>
            <a:chOff x="925835" y="3859501"/>
            <a:chExt cx="2665457" cy="2355581"/>
          </a:xfrm>
          <a:solidFill>
            <a:srgbClr val="FFC000"/>
          </a:solidFill>
        </p:grpSpPr>
        <p:sp>
          <p:nvSpPr>
            <p:cNvPr id="27" name="Стрелка вверх 26"/>
            <p:cNvSpPr/>
            <p:nvPr/>
          </p:nvSpPr>
          <p:spPr>
            <a:xfrm rot="2727877">
              <a:off x="2860416" y="3804823"/>
              <a:ext cx="676198" cy="785554"/>
            </a:xfrm>
            <a:prstGeom prst="up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925835" y="4143632"/>
              <a:ext cx="2451102" cy="207145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Стратегическое партнерство семьи и школы</a:t>
              </a:r>
            </a:p>
          </p:txBody>
        </p:sp>
      </p:grpSp>
      <p:grpSp>
        <p:nvGrpSpPr>
          <p:cNvPr id="30" name="Группа 19"/>
          <p:cNvGrpSpPr>
            <a:grpSpLocks/>
          </p:cNvGrpSpPr>
          <p:nvPr/>
        </p:nvGrpSpPr>
        <p:grpSpPr bwMode="auto">
          <a:xfrm>
            <a:off x="5419419" y="3978540"/>
            <a:ext cx="2803868" cy="2300153"/>
            <a:chOff x="10652988" y="4870575"/>
            <a:chExt cx="3180798" cy="2538816"/>
          </a:xfrm>
          <a:solidFill>
            <a:srgbClr val="FFC000"/>
          </a:solidFill>
        </p:grpSpPr>
        <p:sp>
          <p:nvSpPr>
            <p:cNvPr id="31" name="Стрелка вверх 30"/>
            <p:cNvSpPr/>
            <p:nvPr/>
          </p:nvSpPr>
          <p:spPr>
            <a:xfrm rot="19052372">
              <a:off x="10652988" y="4870575"/>
              <a:ext cx="696706" cy="710630"/>
            </a:xfrm>
            <a:prstGeom prst="up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10795891" y="5065479"/>
              <a:ext cx="3037895" cy="234391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Отсутствие механизма преемственности в работе с родителями дошкольников и младших школьников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0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8676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C1315-5832-4019-A281-878DCE0376FE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1187450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678" name="Заголовок 1"/>
          <p:cNvSpPr txBox="1">
            <a:spLocks/>
          </p:cNvSpPr>
          <p:nvPr/>
        </p:nvSpPr>
        <p:spPr bwMode="auto">
          <a:xfrm>
            <a:off x="207963" y="447675"/>
            <a:ext cx="8750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4000">
                <a:latin typeface="Georgia" pitchFamily="18" charset="0"/>
              </a:rPr>
              <a:t>Анализ ситуации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15169" y="1345710"/>
          <a:ext cx="806489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80" name="Прямоугольник 4"/>
          <p:cNvSpPr>
            <a:spLocks noChangeArrowheads="1"/>
          </p:cNvSpPr>
          <p:nvPr/>
        </p:nvSpPr>
        <p:spPr bwMode="auto">
          <a:xfrm>
            <a:off x="0" y="5775325"/>
            <a:ext cx="57324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i="1">
                <a:latin typeface="Georgia" pitchFamily="18" charset="0"/>
              </a:rPr>
              <a:t>По данным МВД РФ и Общественного центра правовых </a:t>
            </a:r>
          </a:p>
          <a:p>
            <a:r>
              <a:rPr lang="ru-RU" altLang="ru-RU" sz="1400" i="1">
                <a:latin typeface="Georgia" pitchFamily="18" charset="0"/>
              </a:rPr>
              <a:t>экспертиз и законопроектной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6365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0964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225FD6-BF4A-47EA-8A2D-755B46A8BC28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4163" y="815975"/>
            <a:ext cx="86106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282575" y="296863"/>
            <a:ext cx="85788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800" b="1" dirty="0" smtClean="0">
                <a:latin typeface="Georgia" pitchFamily="18" charset="0"/>
                <a:cs typeface="Times New Roman" pitchFamily="18" charset="0"/>
              </a:rPr>
              <a:t>Цель Семейной службы:</a:t>
            </a:r>
            <a:r>
              <a:rPr lang="ru-RU" altLang="ru-RU" sz="2800" dirty="0" smtClean="0">
                <a:latin typeface="Georgia" pitchFamily="18" charset="0"/>
                <a:cs typeface="Times New Roman" pitchFamily="18" charset="0"/>
              </a:rPr>
              <a:t> </a:t>
            </a:r>
            <a:endParaRPr lang="ru-RU" altLang="ru-RU" sz="2800" dirty="0">
              <a:latin typeface="Georgia" pitchFamily="18" charset="0"/>
            </a:endParaRPr>
          </a:p>
          <a:p>
            <a:pPr algn="ctr" eaLnBrk="0" hangingPunct="0"/>
            <a:r>
              <a:rPr lang="ru-RU" altLang="ru-RU" sz="2800" dirty="0">
                <a:latin typeface="Georgia" pitchFamily="18" charset="0"/>
                <a:cs typeface="Times New Roman" pitchFamily="18" charset="0"/>
              </a:rPr>
              <a:t>создание условий для усвоения и воспроизводства позитивных моделей семейно-ролевых отношений и семейных ценностей, </a:t>
            </a:r>
          </a:p>
          <a:p>
            <a:pPr algn="ctr" eaLnBrk="0" hangingPunct="0"/>
            <a:r>
              <a:rPr lang="ru-RU" altLang="ru-RU" sz="2800" dirty="0">
                <a:latin typeface="Georgia" pitchFamily="18" charset="0"/>
                <a:cs typeface="Times New Roman" pitchFamily="18" charset="0"/>
              </a:rPr>
              <a:t>обеспечивающих адаптацию и самореализацию </a:t>
            </a:r>
            <a:r>
              <a:rPr lang="ru-RU" altLang="ru-RU" sz="2800" dirty="0" smtClean="0">
                <a:latin typeface="Georgia" pitchFamily="18" charset="0"/>
                <a:cs typeface="Times New Roman" pitchFamily="18" charset="0"/>
              </a:rPr>
              <a:t>особого ребёнка </a:t>
            </a:r>
            <a:r>
              <a:rPr lang="ru-RU" altLang="ru-RU" sz="2800" dirty="0">
                <a:latin typeface="Georgia" pitchFamily="18" charset="0"/>
                <a:cs typeface="Times New Roman" pitchFamily="18" charset="0"/>
              </a:rPr>
              <a:t>в семье и социуме.</a:t>
            </a:r>
          </a:p>
          <a:p>
            <a:pPr algn="ctr" eaLnBrk="0" hangingPunct="0"/>
            <a:endParaRPr lang="ru-RU" altLang="ru-RU" sz="2800" dirty="0">
              <a:latin typeface="Georgia" pitchFamily="18" charset="0"/>
            </a:endParaRPr>
          </a:p>
        </p:txBody>
      </p:sp>
      <p:pic>
        <p:nvPicPr>
          <p:cNvPr id="8" name="Picture 4" descr="semya_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408584" y="2980653"/>
            <a:ext cx="6326832" cy="31957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-109538" y="358775"/>
            <a:ext cx="9383713" cy="5988050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369300" y="6084888"/>
            <a:ext cx="525463" cy="52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532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97863" y="6176963"/>
            <a:ext cx="4746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D16127-DDA2-4E0C-96EF-00F4C2991758}" type="slidenum">
              <a:rPr lang="ru-RU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3513" y="1549400"/>
            <a:ext cx="86090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28650" y="193675"/>
            <a:ext cx="7886700" cy="132556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900" b="1" dirty="0" smtClean="0">
                <a:latin typeface="Georgia" panose="02040502050405020303" pitchFamily="18" charset="0"/>
              </a:rPr>
              <a:t>Программа поэтапного  педагогического сопровождения семейной социализации подростков группы </a:t>
            </a:r>
            <a:r>
              <a:rPr lang="ru-RU" altLang="ru-RU" sz="1900" b="1" dirty="0" smtClean="0">
                <a:latin typeface="Georgia" panose="02040502050405020303" pitchFamily="18" charset="0"/>
              </a:rPr>
              <a:t>риска, а также с инвалидностью и ограниченными возможностями здоровья </a:t>
            </a:r>
            <a:r>
              <a:rPr lang="ru-RU" altLang="ru-RU" sz="1900" b="1" dirty="0" smtClean="0">
                <a:latin typeface="Georgia" panose="02040502050405020303" pitchFamily="18" charset="0"/>
              </a:rPr>
              <a:t>обеспечивает</a:t>
            </a:r>
          </a:p>
        </p:txBody>
      </p:sp>
      <p:sp>
        <p:nvSpPr>
          <p:cNvPr id="22535" name="Содержимое 2"/>
          <p:cNvSpPr txBox="1">
            <a:spLocks/>
          </p:cNvSpPr>
          <p:nvPr/>
        </p:nvSpPr>
        <p:spPr bwMode="auto">
          <a:xfrm>
            <a:off x="323850" y="2060575"/>
            <a:ext cx="83740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ru-RU" altLang="ru-RU" sz="2400" dirty="0">
                <a:latin typeface="Georgia" pitchFamily="18" charset="0"/>
              </a:rPr>
              <a:t>    постепенную смену стратегий сопровождения (модерирования, договора, сотрудничества, консультирования) и направлена на повышение компетентности родителей через проведение совместных детско-родительских занятий, а также устранение психологических проблем у подростков, а именно: недостатка информации о себе, непонимания стоящих перед подростком проблем и конфликтов с родителями, недооценки подростком собственных возможностей, интеллектуального, эмоционального и волевого потенциала.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e8e136e2a28ac3dd26ee0f94cd6165e57bf65c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</TotalTime>
  <Words>1284</Words>
  <Application>Microsoft Office PowerPoint</Application>
  <PresentationFormat>Экран (4:3)</PresentationFormat>
  <Paragraphs>228</Paragraphs>
  <Slides>26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Monotype Corsiva</vt:lpstr>
      <vt:lpstr>Times New Roman</vt:lpstr>
      <vt:lpstr>Wingdings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Необходимость создания в образовательных организациях Семейной службы, направленной на  педагогическое сопровождение семейной социализации подростков группы риска, детей с инвалидностью и ограниченными возможностями здоровья на научной основе.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PC</cp:lastModifiedBy>
  <cp:revision>41</cp:revision>
  <dcterms:created xsi:type="dcterms:W3CDTF">2013-02-13T04:37:02Z</dcterms:created>
  <dcterms:modified xsi:type="dcterms:W3CDTF">2015-10-11T14:57:52Z</dcterms:modified>
</cp:coreProperties>
</file>